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</p:sldMasterIdLst>
  <p:notesMasterIdLst>
    <p:notesMasterId r:id="rId38"/>
  </p:notesMasterIdLst>
  <p:handoutMasterIdLst>
    <p:handoutMasterId r:id="rId39"/>
  </p:handoutMasterIdLst>
  <p:sldIdLst>
    <p:sldId id="331" r:id="rId2"/>
    <p:sldId id="259" r:id="rId3"/>
    <p:sldId id="336" r:id="rId4"/>
    <p:sldId id="290" r:id="rId5"/>
    <p:sldId id="335" r:id="rId6"/>
    <p:sldId id="359" r:id="rId7"/>
    <p:sldId id="360" r:id="rId8"/>
    <p:sldId id="361" r:id="rId9"/>
    <p:sldId id="355" r:id="rId10"/>
    <p:sldId id="362" r:id="rId11"/>
    <p:sldId id="326" r:id="rId12"/>
    <p:sldId id="363" r:id="rId13"/>
    <p:sldId id="364" r:id="rId14"/>
    <p:sldId id="365" r:id="rId15"/>
    <p:sldId id="337" r:id="rId16"/>
    <p:sldId id="366" r:id="rId17"/>
    <p:sldId id="367" r:id="rId18"/>
    <p:sldId id="368" r:id="rId19"/>
    <p:sldId id="369" r:id="rId20"/>
    <p:sldId id="349" r:id="rId21"/>
    <p:sldId id="370" r:id="rId22"/>
    <p:sldId id="371" r:id="rId23"/>
    <p:sldId id="372" r:id="rId24"/>
    <p:sldId id="325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73" r:id="rId34"/>
    <p:sldId id="332" r:id="rId35"/>
    <p:sldId id="333" r:id="rId36"/>
    <p:sldId id="270" r:id="rId37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Inter" panose="020B0604020202020204" charset="0"/>
      <p:regular r:id="rId44"/>
      <p:bold r:id="rId45"/>
    </p:embeddedFont>
    <p:embeddedFont>
      <p:font typeface="Inter SemiBold" panose="020B0604020202020204" charset="0"/>
      <p:regular r:id="rId46"/>
      <p:bold r:id="rId47"/>
    </p:embeddedFont>
  </p:embeddedFontLst>
  <p:defaultTextStyle>
    <a:defPPr>
      <a:defRPr lang="en-US"/>
    </a:defPPr>
    <a:lvl1pPr marL="0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1pPr>
    <a:lvl2pPr marL="521711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2pPr>
    <a:lvl3pPr marL="1043422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3pPr>
    <a:lvl4pPr marL="1565133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4pPr>
    <a:lvl5pPr marL="2086844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5pPr>
    <a:lvl6pPr marL="2608555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6pPr>
    <a:lvl7pPr marL="3130266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7pPr>
    <a:lvl8pPr marL="3651976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8pPr>
    <a:lvl9pPr marL="4173687" algn="l" defTabSz="521711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093"/>
    <a:srgbClr val="007377"/>
    <a:srgbClr val="00E487"/>
    <a:srgbClr val="1EC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9" autoAdjust="0"/>
    <p:restoredTop sz="97030"/>
  </p:normalViewPr>
  <p:slideViewPr>
    <p:cSldViewPr snapToGrid="0" showGuides="1">
      <p:cViewPr varScale="1">
        <p:scale>
          <a:sx n="82" d="100"/>
          <a:sy n="82" d="100"/>
        </p:scale>
        <p:origin x="768" y="58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a Steyer" userId="5f67c74e5ec697d1" providerId="LiveId" clId="{3F2C4B4A-412C-41DB-848C-6B283F595D6C}"/>
    <pc:docChg chg="modSld">
      <pc:chgData name="Manuela Steyer" userId="5f67c74e5ec697d1" providerId="LiveId" clId="{3F2C4B4A-412C-41DB-848C-6B283F595D6C}" dt="2023-09-24T22:42:23.771" v="0" actId="14100"/>
      <pc:docMkLst>
        <pc:docMk/>
      </pc:docMkLst>
      <pc:sldChg chg="modSp mod">
        <pc:chgData name="Manuela Steyer" userId="5f67c74e5ec697d1" providerId="LiveId" clId="{3F2C4B4A-412C-41DB-848C-6B283F595D6C}" dt="2023-09-24T22:42:23.771" v="0" actId="14100"/>
        <pc:sldMkLst>
          <pc:docMk/>
          <pc:sldMk cId="3234095830" sldId="366"/>
        </pc:sldMkLst>
        <pc:spChg chg="mod">
          <ac:chgData name="Manuela Steyer" userId="5f67c74e5ec697d1" providerId="LiveId" clId="{3F2C4B4A-412C-41DB-848C-6B283F595D6C}" dt="2023-09-24T22:42:23.771" v="0" actId="14100"/>
          <ac:spMkLst>
            <pc:docMk/>
            <pc:sldMk cId="3234095830" sldId="366"/>
            <ac:spMk id="3" creationId="{C79B101A-4FEF-40D8-9950-42D1FA51A5B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441A5F-628D-44D1-A609-075C3964E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46285-E5C5-477E-927A-DED670A810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D4484-00AE-4A89-A56A-1F3F4E6AD2E7}" type="datetimeFigureOut">
              <a:rPr lang="en-US" smtClean="0">
                <a:latin typeface="Inter" panose="02000503000000020004" pitchFamily="2" charset="0"/>
              </a:rPr>
              <a:t>9/25/2023</a:t>
            </a:fld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ED41A-B88D-4A51-802B-2BF0EF593B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A25E8-9FAE-471C-835A-E37A1F93E3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B5260-6B02-43F1-8733-AE49755B6740}" type="slidenum">
              <a:rPr lang="en-US" smtClean="0">
                <a:latin typeface="Inter" panose="02000503000000020004" pitchFamily="2" charset="0"/>
              </a:rPr>
              <a:t>‹Nr.›</a:t>
            </a:fld>
            <a:endParaRPr lang="en-US" dirty="0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5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B77D4DE8-A922-4B1E-BC2A-E5A2A021B048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EB76CC90-A44C-4E13-BEC7-0F8CA1F95A1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422" rtl="0" eaLnBrk="1" latinLnBrk="0" hangingPunct="1">
      <a:defRPr sz="1369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521711" algn="l" defTabSz="1043422" rtl="0" eaLnBrk="1" latinLnBrk="0" hangingPunct="1">
      <a:defRPr sz="1369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1043422" algn="l" defTabSz="1043422" rtl="0" eaLnBrk="1" latinLnBrk="0" hangingPunct="1">
      <a:defRPr sz="1369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1565133" algn="l" defTabSz="1043422" rtl="0" eaLnBrk="1" latinLnBrk="0" hangingPunct="1">
      <a:defRPr sz="1369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2086844" algn="l" defTabSz="1043422" rtl="0" eaLnBrk="1" latinLnBrk="0" hangingPunct="1">
      <a:defRPr sz="1369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2608555" algn="l" defTabSz="1043422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30266" algn="l" defTabSz="1043422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1976" algn="l" defTabSz="1043422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3687" algn="l" defTabSz="1043422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CC90-A44C-4E13-BEC7-0F8CA1F95A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5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CC90-A44C-4E13-BEC7-0F8CA1F95A1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42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CC90-A44C-4E13-BEC7-0F8CA1F95A1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9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CC90-A44C-4E13-BEC7-0F8CA1F95A1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6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CC90-A44C-4E13-BEC7-0F8CA1F95A1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6CC90-A44C-4E13-BEC7-0F8CA1F95A1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2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18" Type="http://schemas.openxmlformats.org/officeDocument/2006/relationships/image" Target="../media/image27.sv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2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2750" y="1806139"/>
            <a:ext cx="11366500" cy="3245724"/>
          </a:xfrm>
        </p:spPr>
        <p:txBody>
          <a:bodyPr anchor="ctr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Präsentationstitel einfügen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91484"/>
            <a:ext cx="9144000" cy="453754"/>
          </a:xfrm>
        </p:spPr>
        <p:txBody>
          <a:bodyPr anchor="b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6963" indent="0" algn="ctr">
              <a:buNone/>
              <a:defRPr sz="1999"/>
            </a:lvl2pPr>
            <a:lvl3pPr marL="913923" indent="0" algn="ctr">
              <a:buNone/>
              <a:defRPr sz="1799"/>
            </a:lvl3pPr>
            <a:lvl4pPr marL="1370889" indent="0" algn="ctr">
              <a:buNone/>
              <a:defRPr sz="1599"/>
            </a:lvl4pPr>
            <a:lvl5pPr marL="1827852" indent="0" algn="ctr">
              <a:buNone/>
              <a:defRPr sz="1599"/>
            </a:lvl5pPr>
            <a:lvl6pPr marL="2284812" indent="0" algn="ctr">
              <a:buNone/>
              <a:defRPr sz="1599"/>
            </a:lvl6pPr>
            <a:lvl7pPr marL="2741775" indent="0" algn="ctr">
              <a:buNone/>
              <a:defRPr sz="1599"/>
            </a:lvl7pPr>
            <a:lvl8pPr marL="3198740" indent="0" algn="ctr">
              <a:buNone/>
              <a:defRPr sz="1599"/>
            </a:lvl8pPr>
            <a:lvl9pPr marL="3655703" indent="0" algn="ctr">
              <a:buNone/>
              <a:defRPr sz="1599"/>
            </a:lvl9pPr>
          </a:lstStyle>
          <a:p>
            <a:r>
              <a:rPr lang="de-DE" noProof="0"/>
              <a:t>Untertitel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EE2EE1-1EA6-4940-853C-46CC8CE45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6001" y="512764"/>
            <a:ext cx="3599997" cy="9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211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dezent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71469"/>
            <a:ext cx="8529922" cy="4635045"/>
          </a:xfrm>
        </p:spPr>
        <p:txBody>
          <a:bodyPr anchor="t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4251867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0880" y="1521184"/>
            <a:ext cx="6178854" cy="381744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69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2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88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85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481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177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87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57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Text einfügen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noProof="0"/>
              <a:t>Folientitel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3925739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878" y="512498"/>
            <a:ext cx="11368018" cy="776038"/>
          </a:xfrm>
        </p:spPr>
        <p:txBody>
          <a:bodyPr/>
          <a:lstStyle/>
          <a:p>
            <a:r>
              <a:rPr lang="de-DE" noProof="0"/>
              <a:t>Folientitel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0880" y="1521182"/>
            <a:ext cx="8529920" cy="451734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595476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878" y="512498"/>
            <a:ext cx="11368018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0880" y="1521182"/>
            <a:ext cx="8529920" cy="451734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rgbClr val="00E487"/>
                </a:solidFill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C8BA7B-9FA3-DC60-AECD-73B981AF8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53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0878" y="1521183"/>
            <a:ext cx="5292112" cy="4517348"/>
          </a:xfrm>
        </p:spPr>
        <p:txBody>
          <a:bodyPr/>
          <a:lstStyle>
            <a:lvl6pPr marL="509209" indent="0">
              <a:buNone/>
              <a:defRPr/>
            </a:lvl6pPr>
          </a:lstStyle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6789" y="1521183"/>
            <a:ext cx="5292112" cy="4517348"/>
          </a:xfrm>
        </p:spPr>
        <p:txBody>
          <a:bodyPr/>
          <a:lstStyle/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noProof="0"/>
              <a:t>Folientitel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370693830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2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878" y="512498"/>
            <a:ext cx="5292112" cy="776038"/>
          </a:xfrm>
        </p:spPr>
        <p:txBody>
          <a:bodyPr/>
          <a:lstStyle/>
          <a:p>
            <a:r>
              <a:rPr lang="de-DE" noProof="0"/>
              <a:t>Folientitel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0878" y="1521183"/>
            <a:ext cx="5292112" cy="4517348"/>
          </a:xfrm>
        </p:spPr>
        <p:txBody>
          <a:bodyPr/>
          <a:lstStyle/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t>‹Nr.›</a:t>
            </a:fld>
            <a:endParaRPr lang="de-DE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8EA99CA-FB9D-88F6-1B98-01DBF94D1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22050" y="255273"/>
            <a:ext cx="520812" cy="5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865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-1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4203" y="512498"/>
            <a:ext cx="5274693" cy="776038"/>
          </a:xfrm>
        </p:spPr>
        <p:txBody>
          <a:bodyPr/>
          <a:lstStyle/>
          <a:p>
            <a:r>
              <a:rPr lang="de-DE" noProof="0"/>
              <a:t>Folientitel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04203" y="1521183"/>
            <a:ext cx="5274693" cy="4517348"/>
          </a:xfrm>
        </p:spPr>
        <p:txBody>
          <a:bodyPr/>
          <a:lstStyle/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652641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Aussage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3429905"/>
            <a:ext cx="6095094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878" y="512498"/>
            <a:ext cx="5292112" cy="776038"/>
          </a:xfrm>
        </p:spPr>
        <p:txBody>
          <a:bodyPr/>
          <a:lstStyle/>
          <a:p>
            <a:r>
              <a:rPr lang="de-DE" noProof="0"/>
              <a:t>Folientitel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0878" y="1521183"/>
            <a:ext cx="5292112" cy="4517348"/>
          </a:xfrm>
        </p:spPr>
        <p:txBody>
          <a:bodyPr/>
          <a:lstStyle/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906" y="2"/>
            <a:ext cx="6095094" cy="3429905"/>
          </a:xfrm>
          <a:solidFill>
            <a:schemeClr val="tx1"/>
          </a:solidFill>
        </p:spPr>
        <p:txBody>
          <a:bodyPr lIns="360000" tIns="360000" rIns="396000" bIns="360000" anchor="ctr"/>
          <a:lstStyle>
            <a:lvl1pPr algn="r">
              <a:defRPr sz="34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de-DE" noProof="0"/>
              <a:t>Formatvorlagen des Textmasters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58EB6A3-B495-C332-9DDD-4B8D79721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636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groß rech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9841" y="2"/>
            <a:ext cx="8542159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noProof="0"/>
              <a:t>Bild durch Klicken auf Symbol hinzufügen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38646-6FE3-4B78-8959-D99C1035A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104" y="512498"/>
            <a:ext cx="2998167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104" y="1521183"/>
            <a:ext cx="2998558" cy="45173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A399AB5-1023-5D89-8D64-E5ACAA0B0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22050" y="255273"/>
            <a:ext cx="520812" cy="5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963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 gete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/>
        </p:nvSpPr>
        <p:spPr>
          <a:xfrm>
            <a:off x="6096000" y="2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878" y="512498"/>
            <a:ext cx="5292112" cy="776038"/>
          </a:xfrm>
        </p:spPr>
        <p:txBody>
          <a:bodyPr/>
          <a:lstStyle/>
          <a:p>
            <a:r>
              <a:rPr lang="de-DE" noProof="0"/>
              <a:t>Folientitel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0878" y="1521183"/>
            <a:ext cx="5292112" cy="4517348"/>
          </a:xfrm>
        </p:spPr>
        <p:txBody>
          <a:bodyPr/>
          <a:lstStyle/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6789" y="1521183"/>
            <a:ext cx="5292112" cy="45173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Formatvorlage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t>‹Nr.›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A38F309-83D6-3EBF-FAED-1984CDA2F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59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2750" y="1806139"/>
            <a:ext cx="11366500" cy="3245724"/>
          </a:xfrm>
        </p:spPr>
        <p:txBody>
          <a:bodyPr anchor="ctr"/>
          <a:lstStyle>
            <a:lvl1pPr algn="ctr">
              <a:defRPr sz="50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Präsentationstitel einfügen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91484"/>
            <a:ext cx="9144000" cy="453754"/>
          </a:xfrm>
        </p:spPr>
        <p:txBody>
          <a:bodyPr anchor="b"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456963" indent="0" algn="ctr">
              <a:buNone/>
              <a:defRPr sz="1999"/>
            </a:lvl2pPr>
            <a:lvl3pPr marL="913923" indent="0" algn="ctr">
              <a:buNone/>
              <a:defRPr sz="1799"/>
            </a:lvl3pPr>
            <a:lvl4pPr marL="1370889" indent="0" algn="ctr">
              <a:buNone/>
              <a:defRPr sz="1599"/>
            </a:lvl4pPr>
            <a:lvl5pPr marL="1827852" indent="0" algn="ctr">
              <a:buNone/>
              <a:defRPr sz="1599"/>
            </a:lvl5pPr>
            <a:lvl6pPr marL="2284812" indent="0" algn="ctr">
              <a:buNone/>
              <a:defRPr sz="1599"/>
            </a:lvl6pPr>
            <a:lvl7pPr marL="2741775" indent="0" algn="ctr">
              <a:buNone/>
              <a:defRPr sz="1599"/>
            </a:lvl7pPr>
            <a:lvl8pPr marL="3198740" indent="0" algn="ctr">
              <a:buNone/>
              <a:defRPr sz="1599"/>
            </a:lvl8pPr>
            <a:lvl9pPr marL="3655703" indent="0" algn="ctr">
              <a:buNone/>
              <a:defRPr sz="1599"/>
            </a:lvl9pPr>
          </a:lstStyle>
          <a:p>
            <a:r>
              <a:rPr lang="de-DE" noProof="0"/>
              <a:t>Untertitel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FAAF433-CDCE-4140-9CD7-74ABA3F3C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6001" y="512764"/>
            <a:ext cx="3599997" cy="9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7787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noProof="0"/>
              <a:t>Folientitel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7976207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288969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A98BD5E-651E-D84D-AB8D-ED1948F6E6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891484"/>
            <a:ext cx="9144000" cy="453754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6963" indent="0" algn="ctr">
              <a:buNone/>
              <a:defRPr sz="1999"/>
            </a:lvl2pPr>
            <a:lvl3pPr marL="913923" indent="0" algn="ctr">
              <a:buNone/>
              <a:defRPr sz="1799"/>
            </a:lvl3pPr>
            <a:lvl4pPr marL="1370889" indent="0" algn="ctr">
              <a:buNone/>
              <a:defRPr sz="1599"/>
            </a:lvl4pPr>
            <a:lvl5pPr marL="1827852" indent="0" algn="ctr">
              <a:buNone/>
              <a:defRPr sz="1599"/>
            </a:lvl5pPr>
            <a:lvl6pPr marL="2284812" indent="0" algn="ctr">
              <a:buNone/>
              <a:defRPr sz="1599"/>
            </a:lvl6pPr>
            <a:lvl7pPr marL="2741775" indent="0" algn="ctr">
              <a:buNone/>
              <a:defRPr sz="1599"/>
            </a:lvl7pPr>
            <a:lvl8pPr marL="3198740" indent="0" algn="ctr">
              <a:buNone/>
              <a:defRPr sz="1599"/>
            </a:lvl8pPr>
            <a:lvl9pPr marL="3655703" indent="0" algn="ctr">
              <a:buNone/>
              <a:defRPr sz="1599"/>
            </a:lvl9pPr>
          </a:lstStyle>
          <a:p>
            <a:r>
              <a:rPr lang="de-DE" noProof="0"/>
              <a:t>asklepios.com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2254F0-917E-904C-9D4D-B2A4C74EC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6000" y="2024055"/>
            <a:ext cx="3600000" cy="22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8673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d Symb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C4D39E01-7B56-664D-8A8B-76F38B05346D}"/>
              </a:ext>
            </a:extLst>
          </p:cNvPr>
          <p:cNvSpPr/>
          <p:nvPr userDrawn="1"/>
        </p:nvSpPr>
        <p:spPr>
          <a:xfrm>
            <a:off x="1" y="1"/>
            <a:ext cx="3048262" cy="3430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3B3FAB6-1AE2-C949-99A5-8745E798F798}"/>
              </a:ext>
            </a:extLst>
          </p:cNvPr>
          <p:cNvSpPr/>
          <p:nvPr userDrawn="1"/>
        </p:nvSpPr>
        <p:spPr>
          <a:xfrm>
            <a:off x="1" y="3445567"/>
            <a:ext cx="3049795" cy="343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E925057-4706-214E-9503-6F111819A0ED}"/>
              </a:ext>
            </a:extLst>
          </p:cNvPr>
          <p:cNvSpPr/>
          <p:nvPr userDrawn="1"/>
        </p:nvSpPr>
        <p:spPr>
          <a:xfrm>
            <a:off x="3039548" y="3445567"/>
            <a:ext cx="3049795" cy="343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962C70B-1C1E-984F-8BF4-590B9E3EE647}"/>
              </a:ext>
            </a:extLst>
          </p:cNvPr>
          <p:cNvSpPr/>
          <p:nvPr userDrawn="1"/>
        </p:nvSpPr>
        <p:spPr>
          <a:xfrm>
            <a:off x="6104469" y="1"/>
            <a:ext cx="3033765" cy="3430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98960BE-B209-DF42-82BC-641CCF5EFC5C}"/>
              </a:ext>
            </a:extLst>
          </p:cNvPr>
          <p:cNvSpPr/>
          <p:nvPr userDrawn="1"/>
        </p:nvSpPr>
        <p:spPr>
          <a:xfrm>
            <a:off x="6090877" y="3445567"/>
            <a:ext cx="3049795" cy="3430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D58B81E-51AF-B445-AEA9-99B1A6FC3DA6}"/>
              </a:ext>
            </a:extLst>
          </p:cNvPr>
          <p:cNvSpPr/>
          <p:nvPr userDrawn="1"/>
        </p:nvSpPr>
        <p:spPr>
          <a:xfrm>
            <a:off x="9142205" y="1"/>
            <a:ext cx="3049795" cy="343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AF5475B-5717-6F40-8578-08C4A6031FE1}"/>
              </a:ext>
            </a:extLst>
          </p:cNvPr>
          <p:cNvSpPr/>
          <p:nvPr userDrawn="1"/>
        </p:nvSpPr>
        <p:spPr>
          <a:xfrm>
            <a:off x="9142205" y="3445567"/>
            <a:ext cx="3049795" cy="16906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E05316D-918B-3F47-A80C-01C2B86DC8F9}"/>
              </a:ext>
            </a:extLst>
          </p:cNvPr>
          <p:cNvSpPr/>
          <p:nvPr userDrawn="1"/>
        </p:nvSpPr>
        <p:spPr>
          <a:xfrm>
            <a:off x="3052235" y="1"/>
            <a:ext cx="3048262" cy="3430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8B1DB7-99A2-3E47-B2AE-BB8C8A6A01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196674" y="555899"/>
            <a:ext cx="838200" cy="2451100"/>
          </a:xfrm>
          <a:prstGeom prst="rect">
            <a:avLst/>
          </a:prstGeom>
        </p:spPr>
      </p:pic>
      <p:sp>
        <p:nvSpPr>
          <p:cNvPr id="6" name="Freihandform 5">
            <a:extLst>
              <a:ext uri="{FF2B5EF4-FFF2-40B4-BE49-F238E27FC236}">
                <a16:creationId xmlns:a16="http://schemas.microsoft.com/office/drawing/2014/main" id="{8BA77E13-74CD-9A4E-9540-B664A368055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3959059" y="2050076"/>
            <a:ext cx="818782" cy="816903"/>
          </a:xfrm>
          <a:custGeom>
            <a:avLst/>
            <a:gdLst>
              <a:gd name="connsiteX0" fmla="*/ 185857 w 371712"/>
              <a:gd name="connsiteY0" fmla="*/ 0 h 370859"/>
              <a:gd name="connsiteX1" fmla="*/ 0 w 371712"/>
              <a:gd name="connsiteY1" fmla="*/ 185430 h 370859"/>
              <a:gd name="connsiteX2" fmla="*/ 185857 w 371712"/>
              <a:gd name="connsiteY2" fmla="*/ 370860 h 370859"/>
              <a:gd name="connsiteX3" fmla="*/ 371713 w 371712"/>
              <a:gd name="connsiteY3" fmla="*/ 185430 h 370859"/>
              <a:gd name="connsiteX4" fmla="*/ 185857 w 371712"/>
              <a:gd name="connsiteY4" fmla="*/ 0 h 370859"/>
              <a:gd name="connsiteX5" fmla="*/ 185857 w 371712"/>
              <a:gd name="connsiteY5" fmla="*/ 16850 h 370859"/>
              <a:gd name="connsiteX6" fmla="*/ 203761 w 371712"/>
              <a:gd name="connsiteY6" fmla="*/ 34715 h 370859"/>
              <a:gd name="connsiteX7" fmla="*/ 196355 w 371712"/>
              <a:gd name="connsiteY7" fmla="*/ 49164 h 370859"/>
              <a:gd name="connsiteX8" fmla="*/ 196355 w 371712"/>
              <a:gd name="connsiteY8" fmla="*/ 104076 h 370859"/>
              <a:gd name="connsiteX9" fmla="*/ 175357 w 371712"/>
              <a:gd name="connsiteY9" fmla="*/ 118539 h 370859"/>
              <a:gd name="connsiteX10" fmla="*/ 175357 w 371712"/>
              <a:gd name="connsiteY10" fmla="*/ 49164 h 370859"/>
              <a:gd name="connsiteX11" fmla="*/ 167951 w 371712"/>
              <a:gd name="connsiteY11" fmla="*/ 34715 h 370859"/>
              <a:gd name="connsiteX12" fmla="*/ 185857 w 371712"/>
              <a:gd name="connsiteY12" fmla="*/ 16850 h 370859"/>
              <a:gd name="connsiteX13" fmla="*/ 140848 w 371712"/>
              <a:gd name="connsiteY13" fmla="*/ 70321 h 370859"/>
              <a:gd name="connsiteX14" fmla="*/ 162549 w 371712"/>
              <a:gd name="connsiteY14" fmla="*/ 65071 h 370859"/>
              <a:gd name="connsiteX15" fmla="*/ 162549 w 371712"/>
              <a:gd name="connsiteY15" fmla="*/ 100962 h 370859"/>
              <a:gd name="connsiteX16" fmla="*/ 131648 w 371712"/>
              <a:gd name="connsiteY16" fmla="*/ 85221 h 370859"/>
              <a:gd name="connsiteX17" fmla="*/ 140848 w 371712"/>
              <a:gd name="connsiteY17" fmla="*/ 70321 h 370859"/>
              <a:gd name="connsiteX18" fmla="*/ 196355 w 371712"/>
              <a:gd name="connsiteY18" fmla="*/ 344242 h 370859"/>
              <a:gd name="connsiteX19" fmla="*/ 185845 w 371712"/>
              <a:gd name="connsiteY19" fmla="*/ 354728 h 370859"/>
              <a:gd name="connsiteX20" fmla="*/ 175357 w 371712"/>
              <a:gd name="connsiteY20" fmla="*/ 344242 h 370859"/>
              <a:gd name="connsiteX21" fmla="*/ 175357 w 371712"/>
              <a:gd name="connsiteY21" fmla="*/ 295377 h 370859"/>
              <a:gd name="connsiteX22" fmla="*/ 196355 w 371712"/>
              <a:gd name="connsiteY22" fmla="*/ 280912 h 370859"/>
              <a:gd name="connsiteX23" fmla="*/ 196355 w 371712"/>
              <a:gd name="connsiteY23" fmla="*/ 344242 h 370859"/>
              <a:gd name="connsiteX24" fmla="*/ 228775 w 371712"/>
              <a:gd name="connsiteY24" fmla="*/ 242718 h 370859"/>
              <a:gd name="connsiteX25" fmla="*/ 162549 w 371712"/>
              <a:gd name="connsiteY25" fmla="*/ 288381 h 370859"/>
              <a:gd name="connsiteX26" fmla="*/ 162549 w 371712"/>
              <a:gd name="connsiteY26" fmla="*/ 322779 h 370859"/>
              <a:gd name="connsiteX27" fmla="*/ 127465 w 371712"/>
              <a:gd name="connsiteY27" fmla="*/ 290673 h 370859"/>
              <a:gd name="connsiteX28" fmla="*/ 143913 w 371712"/>
              <a:gd name="connsiteY28" fmla="*/ 265484 h 370859"/>
              <a:gd name="connsiteX29" fmla="*/ 209163 w 371712"/>
              <a:gd name="connsiteY29" fmla="*/ 220514 h 370859"/>
              <a:gd name="connsiteX30" fmla="*/ 209163 w 371712"/>
              <a:gd name="connsiteY30" fmla="*/ 186158 h 370859"/>
              <a:gd name="connsiteX31" fmla="*/ 244247 w 371712"/>
              <a:gd name="connsiteY31" fmla="*/ 218265 h 370859"/>
              <a:gd name="connsiteX32" fmla="*/ 228775 w 371712"/>
              <a:gd name="connsiteY32" fmla="*/ 242718 h 370859"/>
              <a:gd name="connsiteX33" fmla="*/ 175357 w 371712"/>
              <a:gd name="connsiteY33" fmla="*/ 227898 h 370859"/>
              <a:gd name="connsiteX34" fmla="*/ 175357 w 371712"/>
              <a:gd name="connsiteY34" fmla="*/ 185997 h 370859"/>
              <a:gd name="connsiteX35" fmla="*/ 196355 w 371712"/>
              <a:gd name="connsiteY35" fmla="*/ 171553 h 370859"/>
              <a:gd name="connsiteX36" fmla="*/ 196355 w 371712"/>
              <a:gd name="connsiteY36" fmla="*/ 213454 h 370859"/>
              <a:gd name="connsiteX37" fmla="*/ 175357 w 371712"/>
              <a:gd name="connsiteY37" fmla="*/ 227898 h 370859"/>
              <a:gd name="connsiteX38" fmla="*/ 228775 w 371712"/>
              <a:gd name="connsiteY38" fmla="*/ 133328 h 370859"/>
              <a:gd name="connsiteX39" fmla="*/ 162549 w 371712"/>
              <a:gd name="connsiteY39" fmla="*/ 178991 h 370859"/>
              <a:gd name="connsiteX40" fmla="*/ 162549 w 371712"/>
              <a:gd name="connsiteY40" fmla="*/ 213390 h 370859"/>
              <a:gd name="connsiteX41" fmla="*/ 127465 w 371712"/>
              <a:gd name="connsiteY41" fmla="*/ 181283 h 370859"/>
              <a:gd name="connsiteX42" fmla="*/ 143913 w 371712"/>
              <a:gd name="connsiteY42" fmla="*/ 156095 h 370859"/>
              <a:gd name="connsiteX43" fmla="*/ 209163 w 371712"/>
              <a:gd name="connsiteY43" fmla="*/ 111123 h 370859"/>
              <a:gd name="connsiteX44" fmla="*/ 209163 w 371712"/>
              <a:gd name="connsiteY44" fmla="*/ 76768 h 370859"/>
              <a:gd name="connsiteX45" fmla="*/ 244247 w 371712"/>
              <a:gd name="connsiteY45" fmla="*/ 108874 h 370859"/>
              <a:gd name="connsiteX46" fmla="*/ 228775 w 371712"/>
              <a:gd name="connsiteY46" fmla="*/ 133328 h 37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71712" h="370859">
                <a:moveTo>
                  <a:pt x="185857" y="0"/>
                </a:moveTo>
                <a:cubicBezTo>
                  <a:pt x="83211" y="0"/>
                  <a:pt x="0" y="83020"/>
                  <a:pt x="0" y="185430"/>
                </a:cubicBezTo>
                <a:cubicBezTo>
                  <a:pt x="0" y="287839"/>
                  <a:pt x="83211" y="370860"/>
                  <a:pt x="185857" y="370860"/>
                </a:cubicBezTo>
                <a:cubicBezTo>
                  <a:pt x="288502" y="370860"/>
                  <a:pt x="371713" y="287839"/>
                  <a:pt x="371713" y="185430"/>
                </a:cubicBezTo>
                <a:cubicBezTo>
                  <a:pt x="371713" y="83020"/>
                  <a:pt x="288502" y="0"/>
                  <a:pt x="185857" y="0"/>
                </a:cubicBezTo>
                <a:close/>
                <a:moveTo>
                  <a:pt x="185857" y="16850"/>
                </a:moveTo>
                <a:cubicBezTo>
                  <a:pt x="195745" y="16850"/>
                  <a:pt x="203761" y="24848"/>
                  <a:pt x="203761" y="34715"/>
                </a:cubicBezTo>
                <a:cubicBezTo>
                  <a:pt x="203761" y="40663"/>
                  <a:pt x="200836" y="45917"/>
                  <a:pt x="196355" y="49164"/>
                </a:cubicBezTo>
                <a:lnTo>
                  <a:pt x="196355" y="104076"/>
                </a:lnTo>
                <a:lnTo>
                  <a:pt x="175357" y="118539"/>
                </a:lnTo>
                <a:lnTo>
                  <a:pt x="175357" y="49164"/>
                </a:lnTo>
                <a:cubicBezTo>
                  <a:pt x="170876" y="45917"/>
                  <a:pt x="167951" y="40663"/>
                  <a:pt x="167951" y="34715"/>
                </a:cubicBezTo>
                <a:cubicBezTo>
                  <a:pt x="167951" y="24848"/>
                  <a:pt x="175968" y="16850"/>
                  <a:pt x="185857" y="16850"/>
                </a:cubicBezTo>
                <a:close/>
                <a:moveTo>
                  <a:pt x="140848" y="70321"/>
                </a:moveTo>
                <a:cubicBezTo>
                  <a:pt x="145602" y="66429"/>
                  <a:pt x="148103" y="62032"/>
                  <a:pt x="162549" y="65071"/>
                </a:cubicBezTo>
                <a:lnTo>
                  <a:pt x="162549" y="100962"/>
                </a:lnTo>
                <a:cubicBezTo>
                  <a:pt x="143277" y="96797"/>
                  <a:pt x="133060" y="91579"/>
                  <a:pt x="131648" y="85221"/>
                </a:cubicBezTo>
                <a:cubicBezTo>
                  <a:pt x="130482" y="79982"/>
                  <a:pt x="134150" y="75806"/>
                  <a:pt x="140848" y="70321"/>
                </a:cubicBezTo>
                <a:close/>
                <a:moveTo>
                  <a:pt x="196355" y="344242"/>
                </a:moveTo>
                <a:cubicBezTo>
                  <a:pt x="196355" y="350036"/>
                  <a:pt x="191653" y="354728"/>
                  <a:pt x="185845" y="354728"/>
                </a:cubicBezTo>
                <a:cubicBezTo>
                  <a:pt x="180059" y="354728"/>
                  <a:pt x="175357" y="350036"/>
                  <a:pt x="175357" y="344242"/>
                </a:cubicBezTo>
                <a:lnTo>
                  <a:pt x="175357" y="295377"/>
                </a:lnTo>
                <a:lnTo>
                  <a:pt x="196355" y="280912"/>
                </a:lnTo>
                <a:lnTo>
                  <a:pt x="196355" y="344242"/>
                </a:lnTo>
                <a:close/>
                <a:moveTo>
                  <a:pt x="228775" y="242718"/>
                </a:moveTo>
                <a:cubicBezTo>
                  <a:pt x="228753" y="242718"/>
                  <a:pt x="228667" y="242826"/>
                  <a:pt x="162549" y="288381"/>
                </a:cubicBezTo>
                <a:lnTo>
                  <a:pt x="162549" y="322779"/>
                </a:lnTo>
                <a:cubicBezTo>
                  <a:pt x="157865" y="321487"/>
                  <a:pt x="127465" y="311197"/>
                  <a:pt x="127465" y="290673"/>
                </a:cubicBezTo>
                <a:cubicBezTo>
                  <a:pt x="127465" y="278565"/>
                  <a:pt x="140056" y="268317"/>
                  <a:pt x="143913" y="265484"/>
                </a:cubicBezTo>
                <a:cubicBezTo>
                  <a:pt x="144281" y="265203"/>
                  <a:pt x="197265" y="228708"/>
                  <a:pt x="209163" y="220514"/>
                </a:cubicBezTo>
                <a:lnTo>
                  <a:pt x="209163" y="186158"/>
                </a:lnTo>
                <a:cubicBezTo>
                  <a:pt x="211498" y="186698"/>
                  <a:pt x="244247" y="197068"/>
                  <a:pt x="244247" y="218265"/>
                </a:cubicBezTo>
                <a:cubicBezTo>
                  <a:pt x="244247" y="229573"/>
                  <a:pt x="233412" y="239128"/>
                  <a:pt x="228775" y="242718"/>
                </a:cubicBezTo>
                <a:close/>
                <a:moveTo>
                  <a:pt x="175357" y="227898"/>
                </a:moveTo>
                <a:lnTo>
                  <a:pt x="175357" y="185997"/>
                </a:lnTo>
                <a:lnTo>
                  <a:pt x="196355" y="171553"/>
                </a:lnTo>
                <a:lnTo>
                  <a:pt x="196355" y="213454"/>
                </a:lnTo>
                <a:lnTo>
                  <a:pt x="175357" y="227898"/>
                </a:lnTo>
                <a:close/>
                <a:moveTo>
                  <a:pt x="228775" y="133328"/>
                </a:moveTo>
                <a:cubicBezTo>
                  <a:pt x="228753" y="133328"/>
                  <a:pt x="228667" y="133437"/>
                  <a:pt x="162549" y="178991"/>
                </a:cubicBezTo>
                <a:lnTo>
                  <a:pt x="162549" y="213390"/>
                </a:lnTo>
                <a:cubicBezTo>
                  <a:pt x="157865" y="212096"/>
                  <a:pt x="127465" y="201808"/>
                  <a:pt x="127465" y="181283"/>
                </a:cubicBezTo>
                <a:cubicBezTo>
                  <a:pt x="127465" y="169176"/>
                  <a:pt x="140056" y="158928"/>
                  <a:pt x="143913" y="156095"/>
                </a:cubicBezTo>
                <a:cubicBezTo>
                  <a:pt x="144281" y="155814"/>
                  <a:pt x="197265" y="119317"/>
                  <a:pt x="209163" y="111123"/>
                </a:cubicBezTo>
                <a:lnTo>
                  <a:pt x="209163" y="76768"/>
                </a:lnTo>
                <a:cubicBezTo>
                  <a:pt x="211498" y="77308"/>
                  <a:pt x="244247" y="87678"/>
                  <a:pt x="244247" y="108874"/>
                </a:cubicBezTo>
                <a:cubicBezTo>
                  <a:pt x="244247" y="120182"/>
                  <a:pt x="233412" y="129739"/>
                  <a:pt x="228775" y="133328"/>
                </a:cubicBezTo>
                <a:close/>
              </a:path>
            </a:pathLst>
          </a:custGeom>
          <a:solidFill>
            <a:schemeClr val="bg1"/>
          </a:solidFill>
          <a:ln w="1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noProof="0">
              <a:latin typeface="Inter" panose="02000503000000020004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612346-760A-B347-A36C-BF42523762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79680" y="645285"/>
            <a:ext cx="2393372" cy="63923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447B408-8100-CB43-9FBF-40AA97DB5A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43400" y="489427"/>
            <a:ext cx="1800000" cy="10016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5CF27AE-5F8D-024E-83F5-92E198532A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43400" y="1889257"/>
            <a:ext cx="1800000" cy="1117741"/>
          </a:xfrm>
          <a:prstGeom prst="rect">
            <a:avLst/>
          </a:prstGeom>
        </p:spPr>
      </p:pic>
      <p:sp>
        <p:nvSpPr>
          <p:cNvPr id="25" name="Freihandform 24">
            <a:extLst>
              <a:ext uri="{FF2B5EF4-FFF2-40B4-BE49-F238E27FC236}">
                <a16:creationId xmlns:a16="http://schemas.microsoft.com/office/drawing/2014/main" id="{9420C5C7-C031-D740-80B0-7D4435E779FA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3959059" y="5323362"/>
            <a:ext cx="818782" cy="816903"/>
          </a:xfrm>
          <a:custGeom>
            <a:avLst/>
            <a:gdLst>
              <a:gd name="connsiteX0" fmla="*/ 185857 w 371712"/>
              <a:gd name="connsiteY0" fmla="*/ 0 h 370859"/>
              <a:gd name="connsiteX1" fmla="*/ 0 w 371712"/>
              <a:gd name="connsiteY1" fmla="*/ 185430 h 370859"/>
              <a:gd name="connsiteX2" fmla="*/ 185857 w 371712"/>
              <a:gd name="connsiteY2" fmla="*/ 370860 h 370859"/>
              <a:gd name="connsiteX3" fmla="*/ 371713 w 371712"/>
              <a:gd name="connsiteY3" fmla="*/ 185430 h 370859"/>
              <a:gd name="connsiteX4" fmla="*/ 185857 w 371712"/>
              <a:gd name="connsiteY4" fmla="*/ 0 h 370859"/>
              <a:gd name="connsiteX5" fmla="*/ 185857 w 371712"/>
              <a:gd name="connsiteY5" fmla="*/ 16850 h 370859"/>
              <a:gd name="connsiteX6" fmla="*/ 203761 w 371712"/>
              <a:gd name="connsiteY6" fmla="*/ 34715 h 370859"/>
              <a:gd name="connsiteX7" fmla="*/ 196355 w 371712"/>
              <a:gd name="connsiteY7" fmla="*/ 49164 h 370859"/>
              <a:gd name="connsiteX8" fmla="*/ 196355 w 371712"/>
              <a:gd name="connsiteY8" fmla="*/ 104076 h 370859"/>
              <a:gd name="connsiteX9" fmla="*/ 175357 w 371712"/>
              <a:gd name="connsiteY9" fmla="*/ 118539 h 370859"/>
              <a:gd name="connsiteX10" fmla="*/ 175357 w 371712"/>
              <a:gd name="connsiteY10" fmla="*/ 49164 h 370859"/>
              <a:gd name="connsiteX11" fmla="*/ 167951 w 371712"/>
              <a:gd name="connsiteY11" fmla="*/ 34715 h 370859"/>
              <a:gd name="connsiteX12" fmla="*/ 185857 w 371712"/>
              <a:gd name="connsiteY12" fmla="*/ 16850 h 370859"/>
              <a:gd name="connsiteX13" fmla="*/ 140848 w 371712"/>
              <a:gd name="connsiteY13" fmla="*/ 70321 h 370859"/>
              <a:gd name="connsiteX14" fmla="*/ 162549 w 371712"/>
              <a:gd name="connsiteY14" fmla="*/ 65071 h 370859"/>
              <a:gd name="connsiteX15" fmla="*/ 162549 w 371712"/>
              <a:gd name="connsiteY15" fmla="*/ 100962 h 370859"/>
              <a:gd name="connsiteX16" fmla="*/ 131648 w 371712"/>
              <a:gd name="connsiteY16" fmla="*/ 85221 h 370859"/>
              <a:gd name="connsiteX17" fmla="*/ 140848 w 371712"/>
              <a:gd name="connsiteY17" fmla="*/ 70321 h 370859"/>
              <a:gd name="connsiteX18" fmla="*/ 196355 w 371712"/>
              <a:gd name="connsiteY18" fmla="*/ 344242 h 370859"/>
              <a:gd name="connsiteX19" fmla="*/ 185845 w 371712"/>
              <a:gd name="connsiteY19" fmla="*/ 354728 h 370859"/>
              <a:gd name="connsiteX20" fmla="*/ 175357 w 371712"/>
              <a:gd name="connsiteY20" fmla="*/ 344242 h 370859"/>
              <a:gd name="connsiteX21" fmla="*/ 175357 w 371712"/>
              <a:gd name="connsiteY21" fmla="*/ 295377 h 370859"/>
              <a:gd name="connsiteX22" fmla="*/ 196355 w 371712"/>
              <a:gd name="connsiteY22" fmla="*/ 280912 h 370859"/>
              <a:gd name="connsiteX23" fmla="*/ 196355 w 371712"/>
              <a:gd name="connsiteY23" fmla="*/ 344242 h 370859"/>
              <a:gd name="connsiteX24" fmla="*/ 228775 w 371712"/>
              <a:gd name="connsiteY24" fmla="*/ 242718 h 370859"/>
              <a:gd name="connsiteX25" fmla="*/ 162549 w 371712"/>
              <a:gd name="connsiteY25" fmla="*/ 288381 h 370859"/>
              <a:gd name="connsiteX26" fmla="*/ 162549 w 371712"/>
              <a:gd name="connsiteY26" fmla="*/ 322779 h 370859"/>
              <a:gd name="connsiteX27" fmla="*/ 127465 w 371712"/>
              <a:gd name="connsiteY27" fmla="*/ 290673 h 370859"/>
              <a:gd name="connsiteX28" fmla="*/ 143913 w 371712"/>
              <a:gd name="connsiteY28" fmla="*/ 265484 h 370859"/>
              <a:gd name="connsiteX29" fmla="*/ 209163 w 371712"/>
              <a:gd name="connsiteY29" fmla="*/ 220514 h 370859"/>
              <a:gd name="connsiteX30" fmla="*/ 209163 w 371712"/>
              <a:gd name="connsiteY30" fmla="*/ 186158 h 370859"/>
              <a:gd name="connsiteX31" fmla="*/ 244247 w 371712"/>
              <a:gd name="connsiteY31" fmla="*/ 218265 h 370859"/>
              <a:gd name="connsiteX32" fmla="*/ 228775 w 371712"/>
              <a:gd name="connsiteY32" fmla="*/ 242718 h 370859"/>
              <a:gd name="connsiteX33" fmla="*/ 175357 w 371712"/>
              <a:gd name="connsiteY33" fmla="*/ 227898 h 370859"/>
              <a:gd name="connsiteX34" fmla="*/ 175357 w 371712"/>
              <a:gd name="connsiteY34" fmla="*/ 185997 h 370859"/>
              <a:gd name="connsiteX35" fmla="*/ 196355 w 371712"/>
              <a:gd name="connsiteY35" fmla="*/ 171553 h 370859"/>
              <a:gd name="connsiteX36" fmla="*/ 196355 w 371712"/>
              <a:gd name="connsiteY36" fmla="*/ 213454 h 370859"/>
              <a:gd name="connsiteX37" fmla="*/ 175357 w 371712"/>
              <a:gd name="connsiteY37" fmla="*/ 227898 h 370859"/>
              <a:gd name="connsiteX38" fmla="*/ 228775 w 371712"/>
              <a:gd name="connsiteY38" fmla="*/ 133328 h 370859"/>
              <a:gd name="connsiteX39" fmla="*/ 162549 w 371712"/>
              <a:gd name="connsiteY39" fmla="*/ 178991 h 370859"/>
              <a:gd name="connsiteX40" fmla="*/ 162549 w 371712"/>
              <a:gd name="connsiteY40" fmla="*/ 213390 h 370859"/>
              <a:gd name="connsiteX41" fmla="*/ 127465 w 371712"/>
              <a:gd name="connsiteY41" fmla="*/ 181283 h 370859"/>
              <a:gd name="connsiteX42" fmla="*/ 143913 w 371712"/>
              <a:gd name="connsiteY42" fmla="*/ 156095 h 370859"/>
              <a:gd name="connsiteX43" fmla="*/ 209163 w 371712"/>
              <a:gd name="connsiteY43" fmla="*/ 111123 h 370859"/>
              <a:gd name="connsiteX44" fmla="*/ 209163 w 371712"/>
              <a:gd name="connsiteY44" fmla="*/ 76768 h 370859"/>
              <a:gd name="connsiteX45" fmla="*/ 244247 w 371712"/>
              <a:gd name="connsiteY45" fmla="*/ 108874 h 370859"/>
              <a:gd name="connsiteX46" fmla="*/ 228775 w 371712"/>
              <a:gd name="connsiteY46" fmla="*/ 133328 h 37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71712" h="370859">
                <a:moveTo>
                  <a:pt x="185857" y="0"/>
                </a:moveTo>
                <a:cubicBezTo>
                  <a:pt x="83211" y="0"/>
                  <a:pt x="0" y="83020"/>
                  <a:pt x="0" y="185430"/>
                </a:cubicBezTo>
                <a:cubicBezTo>
                  <a:pt x="0" y="287839"/>
                  <a:pt x="83211" y="370860"/>
                  <a:pt x="185857" y="370860"/>
                </a:cubicBezTo>
                <a:cubicBezTo>
                  <a:pt x="288502" y="370860"/>
                  <a:pt x="371713" y="287839"/>
                  <a:pt x="371713" y="185430"/>
                </a:cubicBezTo>
                <a:cubicBezTo>
                  <a:pt x="371713" y="83020"/>
                  <a:pt x="288502" y="0"/>
                  <a:pt x="185857" y="0"/>
                </a:cubicBezTo>
                <a:close/>
                <a:moveTo>
                  <a:pt x="185857" y="16850"/>
                </a:moveTo>
                <a:cubicBezTo>
                  <a:pt x="195745" y="16850"/>
                  <a:pt x="203761" y="24848"/>
                  <a:pt x="203761" y="34715"/>
                </a:cubicBezTo>
                <a:cubicBezTo>
                  <a:pt x="203761" y="40663"/>
                  <a:pt x="200836" y="45917"/>
                  <a:pt x="196355" y="49164"/>
                </a:cubicBezTo>
                <a:lnTo>
                  <a:pt x="196355" y="104076"/>
                </a:lnTo>
                <a:lnTo>
                  <a:pt x="175357" y="118539"/>
                </a:lnTo>
                <a:lnTo>
                  <a:pt x="175357" y="49164"/>
                </a:lnTo>
                <a:cubicBezTo>
                  <a:pt x="170876" y="45917"/>
                  <a:pt x="167951" y="40663"/>
                  <a:pt x="167951" y="34715"/>
                </a:cubicBezTo>
                <a:cubicBezTo>
                  <a:pt x="167951" y="24848"/>
                  <a:pt x="175968" y="16850"/>
                  <a:pt x="185857" y="16850"/>
                </a:cubicBezTo>
                <a:close/>
                <a:moveTo>
                  <a:pt x="140848" y="70321"/>
                </a:moveTo>
                <a:cubicBezTo>
                  <a:pt x="145602" y="66429"/>
                  <a:pt x="148103" y="62032"/>
                  <a:pt x="162549" y="65071"/>
                </a:cubicBezTo>
                <a:lnTo>
                  <a:pt x="162549" y="100962"/>
                </a:lnTo>
                <a:cubicBezTo>
                  <a:pt x="143277" y="96797"/>
                  <a:pt x="133060" y="91579"/>
                  <a:pt x="131648" y="85221"/>
                </a:cubicBezTo>
                <a:cubicBezTo>
                  <a:pt x="130482" y="79982"/>
                  <a:pt x="134150" y="75806"/>
                  <a:pt x="140848" y="70321"/>
                </a:cubicBezTo>
                <a:close/>
                <a:moveTo>
                  <a:pt x="196355" y="344242"/>
                </a:moveTo>
                <a:cubicBezTo>
                  <a:pt x="196355" y="350036"/>
                  <a:pt x="191653" y="354728"/>
                  <a:pt x="185845" y="354728"/>
                </a:cubicBezTo>
                <a:cubicBezTo>
                  <a:pt x="180059" y="354728"/>
                  <a:pt x="175357" y="350036"/>
                  <a:pt x="175357" y="344242"/>
                </a:cubicBezTo>
                <a:lnTo>
                  <a:pt x="175357" y="295377"/>
                </a:lnTo>
                <a:lnTo>
                  <a:pt x="196355" y="280912"/>
                </a:lnTo>
                <a:lnTo>
                  <a:pt x="196355" y="344242"/>
                </a:lnTo>
                <a:close/>
                <a:moveTo>
                  <a:pt x="228775" y="242718"/>
                </a:moveTo>
                <a:cubicBezTo>
                  <a:pt x="228753" y="242718"/>
                  <a:pt x="228667" y="242826"/>
                  <a:pt x="162549" y="288381"/>
                </a:cubicBezTo>
                <a:lnTo>
                  <a:pt x="162549" y="322779"/>
                </a:lnTo>
                <a:cubicBezTo>
                  <a:pt x="157865" y="321487"/>
                  <a:pt x="127465" y="311197"/>
                  <a:pt x="127465" y="290673"/>
                </a:cubicBezTo>
                <a:cubicBezTo>
                  <a:pt x="127465" y="278565"/>
                  <a:pt x="140056" y="268317"/>
                  <a:pt x="143913" y="265484"/>
                </a:cubicBezTo>
                <a:cubicBezTo>
                  <a:pt x="144281" y="265203"/>
                  <a:pt x="197265" y="228708"/>
                  <a:pt x="209163" y="220514"/>
                </a:cubicBezTo>
                <a:lnTo>
                  <a:pt x="209163" y="186158"/>
                </a:lnTo>
                <a:cubicBezTo>
                  <a:pt x="211498" y="186698"/>
                  <a:pt x="244247" y="197068"/>
                  <a:pt x="244247" y="218265"/>
                </a:cubicBezTo>
                <a:cubicBezTo>
                  <a:pt x="244247" y="229573"/>
                  <a:pt x="233412" y="239128"/>
                  <a:pt x="228775" y="242718"/>
                </a:cubicBezTo>
                <a:close/>
                <a:moveTo>
                  <a:pt x="175357" y="227898"/>
                </a:moveTo>
                <a:lnTo>
                  <a:pt x="175357" y="185997"/>
                </a:lnTo>
                <a:lnTo>
                  <a:pt x="196355" y="171553"/>
                </a:lnTo>
                <a:lnTo>
                  <a:pt x="196355" y="213454"/>
                </a:lnTo>
                <a:lnTo>
                  <a:pt x="175357" y="227898"/>
                </a:lnTo>
                <a:close/>
                <a:moveTo>
                  <a:pt x="228775" y="133328"/>
                </a:moveTo>
                <a:cubicBezTo>
                  <a:pt x="228753" y="133328"/>
                  <a:pt x="228667" y="133437"/>
                  <a:pt x="162549" y="178991"/>
                </a:cubicBezTo>
                <a:lnTo>
                  <a:pt x="162549" y="213390"/>
                </a:lnTo>
                <a:cubicBezTo>
                  <a:pt x="157865" y="212096"/>
                  <a:pt x="127465" y="201808"/>
                  <a:pt x="127465" y="181283"/>
                </a:cubicBezTo>
                <a:cubicBezTo>
                  <a:pt x="127465" y="169176"/>
                  <a:pt x="140056" y="158928"/>
                  <a:pt x="143913" y="156095"/>
                </a:cubicBezTo>
                <a:cubicBezTo>
                  <a:pt x="144281" y="155814"/>
                  <a:pt x="197265" y="119317"/>
                  <a:pt x="209163" y="111123"/>
                </a:cubicBezTo>
                <a:lnTo>
                  <a:pt x="209163" y="76768"/>
                </a:lnTo>
                <a:cubicBezTo>
                  <a:pt x="211498" y="77308"/>
                  <a:pt x="244247" y="87678"/>
                  <a:pt x="244247" y="108874"/>
                </a:cubicBezTo>
                <a:cubicBezTo>
                  <a:pt x="244247" y="120182"/>
                  <a:pt x="233412" y="129739"/>
                  <a:pt x="228775" y="133328"/>
                </a:cubicBezTo>
                <a:close/>
              </a:path>
            </a:pathLst>
          </a:custGeom>
          <a:solidFill>
            <a:schemeClr val="tx1"/>
          </a:solidFill>
          <a:ln w="1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noProof="0" dirty="0">
              <a:latin typeface="Inter" panose="02000503000000020004" pitchFamily="2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3D4CEF8-6DFC-3240-9FD3-2A4D40515CA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328098" y="3804438"/>
            <a:ext cx="2393372" cy="63923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A773B52-CC70-C147-895B-6BB34F5BC66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647583" y="390034"/>
            <a:ext cx="1949237" cy="305380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55E75F1E-E318-804C-95AD-3F44BA1CC3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43400" y="3749461"/>
            <a:ext cx="1800000" cy="100161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3D5CD8D-3A1B-6F4F-B2F5-64C8D2FED85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400" y="5162543"/>
            <a:ext cx="1800000" cy="1117741"/>
          </a:xfrm>
          <a:prstGeom prst="rect">
            <a:avLst/>
          </a:prstGeo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9FEE357E-B999-9441-A9C2-85F7DD76DEEF}"/>
              </a:ext>
            </a:extLst>
          </p:cNvPr>
          <p:cNvSpPr/>
          <p:nvPr userDrawn="1"/>
        </p:nvSpPr>
        <p:spPr>
          <a:xfrm>
            <a:off x="7615785" y="5155098"/>
            <a:ext cx="1526400" cy="1717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D6DE84F-5C21-C945-94C5-AE850A282228}"/>
              </a:ext>
            </a:extLst>
          </p:cNvPr>
          <p:cNvSpPr/>
          <p:nvPr userDrawn="1"/>
        </p:nvSpPr>
        <p:spPr>
          <a:xfrm>
            <a:off x="6090877" y="5155098"/>
            <a:ext cx="1526400" cy="1717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9F5653D6-5037-584B-9CCB-DD812927D70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546949" y="3984833"/>
            <a:ext cx="2393372" cy="639237"/>
          </a:xfrm>
          <a:prstGeom prst="rect">
            <a:avLst/>
          </a:prstGeom>
        </p:spPr>
      </p:pic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9D838A26-A06C-844D-A89D-6868297B3E78}"/>
              </a:ext>
            </a:extLst>
          </p:cNvPr>
          <p:cNvCxnSpPr/>
          <p:nvPr userDrawn="1"/>
        </p:nvCxnSpPr>
        <p:spPr>
          <a:xfrm flipV="1">
            <a:off x="6104469" y="3445567"/>
            <a:ext cx="3033765" cy="1709531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k 44">
            <a:extLst>
              <a:ext uri="{FF2B5EF4-FFF2-40B4-BE49-F238E27FC236}">
                <a16:creationId xmlns:a16="http://schemas.microsoft.com/office/drawing/2014/main" id="{12C2A41C-263D-EA4C-84CE-4E633B47985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43157" y="3984833"/>
            <a:ext cx="2393372" cy="639237"/>
          </a:xfrm>
          <a:prstGeom prst="rect">
            <a:avLst/>
          </a:prstGeom>
        </p:spPr>
      </p:pic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E73D8C6C-A9E3-E94A-AC5C-BE7211C45C9B}"/>
              </a:ext>
            </a:extLst>
          </p:cNvPr>
          <p:cNvCxnSpPr/>
          <p:nvPr userDrawn="1"/>
        </p:nvCxnSpPr>
        <p:spPr>
          <a:xfrm flipV="1">
            <a:off x="9152469" y="3445567"/>
            <a:ext cx="3033765" cy="1709531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1F694D2D-4DE0-144D-AC9D-0C3F4AE480DE}"/>
              </a:ext>
            </a:extLst>
          </p:cNvPr>
          <p:cNvSpPr/>
          <p:nvPr userDrawn="1"/>
        </p:nvSpPr>
        <p:spPr>
          <a:xfrm>
            <a:off x="7615785" y="6016487"/>
            <a:ext cx="1526400" cy="8746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F2D26D7-AFBD-8E41-BA89-692B380D0589}"/>
              </a:ext>
            </a:extLst>
          </p:cNvPr>
          <p:cNvSpPr/>
          <p:nvPr userDrawn="1"/>
        </p:nvSpPr>
        <p:spPr>
          <a:xfrm>
            <a:off x="9140693" y="6016487"/>
            <a:ext cx="1526400" cy="8746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1B9F21C7-47FD-A24C-9C6D-88F07581BD94}"/>
              </a:ext>
            </a:extLst>
          </p:cNvPr>
          <p:cNvSpPr/>
          <p:nvPr userDrawn="1"/>
        </p:nvSpPr>
        <p:spPr>
          <a:xfrm>
            <a:off x="10665600" y="6016487"/>
            <a:ext cx="1526400" cy="8746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19D8DA55-0F53-554E-8979-E90137ADFB93}"/>
              </a:ext>
            </a:extLst>
          </p:cNvPr>
          <p:cNvSpPr/>
          <p:nvPr userDrawn="1"/>
        </p:nvSpPr>
        <p:spPr>
          <a:xfrm>
            <a:off x="6090877" y="6016487"/>
            <a:ext cx="1526400" cy="874647"/>
          </a:xfrm>
          <a:prstGeom prst="rect">
            <a:avLst/>
          </a:prstGeom>
          <a:solidFill>
            <a:srgbClr val="56B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27B2FB50-AF66-5547-9EFB-F2BBD62EF709}"/>
              </a:ext>
            </a:extLst>
          </p:cNvPr>
          <p:cNvSpPr/>
          <p:nvPr userDrawn="1"/>
        </p:nvSpPr>
        <p:spPr>
          <a:xfrm>
            <a:off x="9142205" y="5136261"/>
            <a:ext cx="3049795" cy="8878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noProof="0">
              <a:latin typeface="Inter" panose="02000503000000020004" pitchFamily="2" charset="0"/>
            </a:endParaRPr>
          </a:p>
        </p:txBody>
      </p:sp>
      <p:sp>
        <p:nvSpPr>
          <p:cNvPr id="52" name="Title 7">
            <a:extLst>
              <a:ext uri="{FF2B5EF4-FFF2-40B4-BE49-F238E27FC236}">
                <a16:creationId xmlns:a16="http://schemas.microsoft.com/office/drawing/2014/main" id="{7FBBA07A-19A9-354C-AABE-C5AC37DA9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45413" y="5392513"/>
            <a:ext cx="2495595" cy="65780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de-DE" noProof="0"/>
              <a:t>Lesbarkeit</a:t>
            </a:r>
          </a:p>
        </p:txBody>
      </p: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D302DB0D-D3F5-D54B-BFFA-D1DF3AE41608}"/>
              </a:ext>
            </a:extLst>
          </p:cNvPr>
          <p:cNvCxnSpPr>
            <a:cxnSpLocks/>
          </p:cNvCxnSpPr>
          <p:nvPr userDrawn="1"/>
        </p:nvCxnSpPr>
        <p:spPr>
          <a:xfrm flipV="1">
            <a:off x="9903893" y="5121281"/>
            <a:ext cx="1719431" cy="895208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589BF62E-9449-5B6D-236C-692E05D4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367" y="6332830"/>
            <a:ext cx="4784400" cy="273450"/>
          </a:xfrm>
        </p:spPr>
        <p:txBody>
          <a:bodyPr/>
          <a:lstStyle/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B6831A60-298D-C6DD-5395-7123F22DD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/>
          <a:lstStyle/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7332681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Bil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2750" y="1806139"/>
            <a:ext cx="11366500" cy="3245724"/>
          </a:xfrm>
        </p:spPr>
        <p:txBody>
          <a:bodyPr anchor="ctr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Präsentationstitel einfügen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91484"/>
            <a:ext cx="9144000" cy="453754"/>
          </a:xfrm>
        </p:spPr>
        <p:txBody>
          <a:bodyPr anchor="b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6963" indent="0" algn="ctr">
              <a:buNone/>
              <a:defRPr sz="1999"/>
            </a:lvl2pPr>
            <a:lvl3pPr marL="913923" indent="0" algn="ctr">
              <a:buNone/>
              <a:defRPr sz="1799"/>
            </a:lvl3pPr>
            <a:lvl4pPr marL="1370889" indent="0" algn="ctr">
              <a:buNone/>
              <a:defRPr sz="1599"/>
            </a:lvl4pPr>
            <a:lvl5pPr marL="1827852" indent="0" algn="ctr">
              <a:buNone/>
              <a:defRPr sz="1599"/>
            </a:lvl5pPr>
            <a:lvl6pPr marL="2284812" indent="0" algn="ctr">
              <a:buNone/>
              <a:defRPr sz="1599"/>
            </a:lvl6pPr>
            <a:lvl7pPr marL="2741775" indent="0" algn="ctr">
              <a:buNone/>
              <a:defRPr sz="1599"/>
            </a:lvl7pPr>
            <a:lvl8pPr marL="3198740" indent="0" algn="ctr">
              <a:buNone/>
              <a:defRPr sz="1599"/>
            </a:lvl8pPr>
            <a:lvl9pPr marL="3655703" indent="0" algn="ctr">
              <a:buNone/>
              <a:defRPr sz="1599"/>
            </a:lvl9pPr>
          </a:lstStyle>
          <a:p>
            <a:r>
              <a:rPr lang="de-DE" noProof="0"/>
              <a:t>Untertitel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2CEF04-1258-4D23-A990-5A835A32A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96001" y="512764"/>
            <a:ext cx="3599997" cy="9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50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71469"/>
            <a:ext cx="8529922" cy="4635045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6C5A73A-22A2-9449-A247-EB5D5135B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50489" y="1071389"/>
            <a:ext cx="1649800" cy="482441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ED5DDA4-EDE6-4F92-717C-5EF40873AC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889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71469"/>
            <a:ext cx="8529922" cy="4635045"/>
          </a:xfrm>
        </p:spPr>
        <p:txBody>
          <a:bodyPr anchor="t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6C5A73A-22A2-9449-A247-EB5D5135B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50489" y="1071389"/>
            <a:ext cx="1649800" cy="48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4510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71828"/>
            <a:ext cx="8529922" cy="3815631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3A31E6-B79A-EF41-9C50-9BCBD1AA6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50489" y="1071389"/>
            <a:ext cx="1649800" cy="48244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0ACC93-5821-3F42-55DD-A91598278F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09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71828"/>
            <a:ext cx="8529922" cy="3815631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Folientitel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3A31E6-B79A-EF41-9C50-9BCBD1AA6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50489" y="1071389"/>
            <a:ext cx="1649800" cy="48244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84BB47-E757-FC6A-F2A0-6E1C18C7F6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444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71828"/>
            <a:ext cx="8529922" cy="3815631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dirty="0"/>
              <a:t>Folientitel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3A31E6-B79A-EF41-9C50-9BCBD1AA6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50489" y="1071389"/>
            <a:ext cx="1649800" cy="48244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209AC7-1496-9AAD-7DAA-192949544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2231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dezent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69316BA-D4B9-B545-9DF7-BE411733A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8" y="858576"/>
            <a:ext cx="8529922" cy="3815631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Folientitel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648102-76E4-06DE-5B41-141F56EA1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2050" y="255273"/>
            <a:ext cx="520812" cy="5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19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878" y="5124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Folientitel einfügen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78" y="1521182"/>
            <a:ext cx="11368018" cy="4517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Formatvorlage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09" y="6332830"/>
            <a:ext cx="1194867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 b="0" i="0">
                <a:solidFill>
                  <a:schemeClr val="tx1"/>
                </a:solidFill>
                <a:latin typeface="Inter" panose="02000503000000020004" pitchFamily="2" charset="0"/>
              </a:defRPr>
            </a:lvl1pPr>
          </a:lstStyle>
          <a:p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367" y="6332830"/>
            <a:ext cx="478440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 b="0" i="0">
                <a:solidFill>
                  <a:schemeClr val="tx1"/>
                </a:solidFill>
                <a:latin typeface="Inter" panose="02000503000000020004" pitchFamily="2" charset="0"/>
              </a:defRPr>
            </a:lvl1pPr>
          </a:lstStyle>
          <a:p>
            <a:r>
              <a:rPr lang="de-DE" noProof="0"/>
              <a:t>Fußzeile (einfügen » Kopf- &amp; Fußzeile)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0881" y="6332830"/>
            <a:ext cx="507262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 b="0" i="0">
                <a:solidFill>
                  <a:schemeClr val="tx1"/>
                </a:solidFill>
                <a:latin typeface="Inter" panose="02000503000000020004" pitchFamily="2" charset="0"/>
              </a:defRPr>
            </a:lvl1pPr>
          </a:lstStyle>
          <a:p>
            <a:fld id="{32B354EE-31EA-4FC2-9496-7B620218323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29A5FA09-BF7F-574F-AFAB-2660EF5E83CC}"/>
              </a:ext>
            </a:extLst>
          </p:cNvPr>
          <p:cNvSpPr>
            <a:spLocks noChangeAspect="1"/>
          </p:cNvSpPr>
          <p:nvPr/>
        </p:nvSpPr>
        <p:spPr>
          <a:xfrm flipH="1">
            <a:off x="11496600" y="329343"/>
            <a:ext cx="371712" cy="370859"/>
          </a:xfrm>
          <a:custGeom>
            <a:avLst/>
            <a:gdLst>
              <a:gd name="connsiteX0" fmla="*/ 185857 w 371712"/>
              <a:gd name="connsiteY0" fmla="*/ 0 h 370859"/>
              <a:gd name="connsiteX1" fmla="*/ 0 w 371712"/>
              <a:gd name="connsiteY1" fmla="*/ 185430 h 370859"/>
              <a:gd name="connsiteX2" fmla="*/ 185857 w 371712"/>
              <a:gd name="connsiteY2" fmla="*/ 370860 h 370859"/>
              <a:gd name="connsiteX3" fmla="*/ 371713 w 371712"/>
              <a:gd name="connsiteY3" fmla="*/ 185430 h 370859"/>
              <a:gd name="connsiteX4" fmla="*/ 185857 w 371712"/>
              <a:gd name="connsiteY4" fmla="*/ 0 h 370859"/>
              <a:gd name="connsiteX5" fmla="*/ 185857 w 371712"/>
              <a:gd name="connsiteY5" fmla="*/ 16850 h 370859"/>
              <a:gd name="connsiteX6" fmla="*/ 203761 w 371712"/>
              <a:gd name="connsiteY6" fmla="*/ 34715 h 370859"/>
              <a:gd name="connsiteX7" fmla="*/ 196355 w 371712"/>
              <a:gd name="connsiteY7" fmla="*/ 49164 h 370859"/>
              <a:gd name="connsiteX8" fmla="*/ 196355 w 371712"/>
              <a:gd name="connsiteY8" fmla="*/ 104076 h 370859"/>
              <a:gd name="connsiteX9" fmla="*/ 175357 w 371712"/>
              <a:gd name="connsiteY9" fmla="*/ 118539 h 370859"/>
              <a:gd name="connsiteX10" fmla="*/ 175357 w 371712"/>
              <a:gd name="connsiteY10" fmla="*/ 49164 h 370859"/>
              <a:gd name="connsiteX11" fmla="*/ 167951 w 371712"/>
              <a:gd name="connsiteY11" fmla="*/ 34715 h 370859"/>
              <a:gd name="connsiteX12" fmla="*/ 185857 w 371712"/>
              <a:gd name="connsiteY12" fmla="*/ 16850 h 370859"/>
              <a:gd name="connsiteX13" fmla="*/ 140848 w 371712"/>
              <a:gd name="connsiteY13" fmla="*/ 70321 h 370859"/>
              <a:gd name="connsiteX14" fmla="*/ 162549 w 371712"/>
              <a:gd name="connsiteY14" fmla="*/ 65071 h 370859"/>
              <a:gd name="connsiteX15" fmla="*/ 162549 w 371712"/>
              <a:gd name="connsiteY15" fmla="*/ 100962 h 370859"/>
              <a:gd name="connsiteX16" fmla="*/ 131648 w 371712"/>
              <a:gd name="connsiteY16" fmla="*/ 85221 h 370859"/>
              <a:gd name="connsiteX17" fmla="*/ 140848 w 371712"/>
              <a:gd name="connsiteY17" fmla="*/ 70321 h 370859"/>
              <a:gd name="connsiteX18" fmla="*/ 196355 w 371712"/>
              <a:gd name="connsiteY18" fmla="*/ 344242 h 370859"/>
              <a:gd name="connsiteX19" fmla="*/ 185845 w 371712"/>
              <a:gd name="connsiteY19" fmla="*/ 354728 h 370859"/>
              <a:gd name="connsiteX20" fmla="*/ 175357 w 371712"/>
              <a:gd name="connsiteY20" fmla="*/ 344242 h 370859"/>
              <a:gd name="connsiteX21" fmla="*/ 175357 w 371712"/>
              <a:gd name="connsiteY21" fmla="*/ 295377 h 370859"/>
              <a:gd name="connsiteX22" fmla="*/ 196355 w 371712"/>
              <a:gd name="connsiteY22" fmla="*/ 280912 h 370859"/>
              <a:gd name="connsiteX23" fmla="*/ 196355 w 371712"/>
              <a:gd name="connsiteY23" fmla="*/ 344242 h 370859"/>
              <a:gd name="connsiteX24" fmla="*/ 228775 w 371712"/>
              <a:gd name="connsiteY24" fmla="*/ 242718 h 370859"/>
              <a:gd name="connsiteX25" fmla="*/ 162549 w 371712"/>
              <a:gd name="connsiteY25" fmla="*/ 288381 h 370859"/>
              <a:gd name="connsiteX26" fmla="*/ 162549 w 371712"/>
              <a:gd name="connsiteY26" fmla="*/ 322779 h 370859"/>
              <a:gd name="connsiteX27" fmla="*/ 127465 w 371712"/>
              <a:gd name="connsiteY27" fmla="*/ 290673 h 370859"/>
              <a:gd name="connsiteX28" fmla="*/ 143913 w 371712"/>
              <a:gd name="connsiteY28" fmla="*/ 265484 h 370859"/>
              <a:gd name="connsiteX29" fmla="*/ 209163 w 371712"/>
              <a:gd name="connsiteY29" fmla="*/ 220514 h 370859"/>
              <a:gd name="connsiteX30" fmla="*/ 209163 w 371712"/>
              <a:gd name="connsiteY30" fmla="*/ 186158 h 370859"/>
              <a:gd name="connsiteX31" fmla="*/ 244247 w 371712"/>
              <a:gd name="connsiteY31" fmla="*/ 218265 h 370859"/>
              <a:gd name="connsiteX32" fmla="*/ 228775 w 371712"/>
              <a:gd name="connsiteY32" fmla="*/ 242718 h 370859"/>
              <a:gd name="connsiteX33" fmla="*/ 175357 w 371712"/>
              <a:gd name="connsiteY33" fmla="*/ 227898 h 370859"/>
              <a:gd name="connsiteX34" fmla="*/ 175357 w 371712"/>
              <a:gd name="connsiteY34" fmla="*/ 185997 h 370859"/>
              <a:gd name="connsiteX35" fmla="*/ 196355 w 371712"/>
              <a:gd name="connsiteY35" fmla="*/ 171553 h 370859"/>
              <a:gd name="connsiteX36" fmla="*/ 196355 w 371712"/>
              <a:gd name="connsiteY36" fmla="*/ 213454 h 370859"/>
              <a:gd name="connsiteX37" fmla="*/ 175357 w 371712"/>
              <a:gd name="connsiteY37" fmla="*/ 227898 h 370859"/>
              <a:gd name="connsiteX38" fmla="*/ 228775 w 371712"/>
              <a:gd name="connsiteY38" fmla="*/ 133328 h 370859"/>
              <a:gd name="connsiteX39" fmla="*/ 162549 w 371712"/>
              <a:gd name="connsiteY39" fmla="*/ 178991 h 370859"/>
              <a:gd name="connsiteX40" fmla="*/ 162549 w 371712"/>
              <a:gd name="connsiteY40" fmla="*/ 213390 h 370859"/>
              <a:gd name="connsiteX41" fmla="*/ 127465 w 371712"/>
              <a:gd name="connsiteY41" fmla="*/ 181283 h 370859"/>
              <a:gd name="connsiteX42" fmla="*/ 143913 w 371712"/>
              <a:gd name="connsiteY42" fmla="*/ 156095 h 370859"/>
              <a:gd name="connsiteX43" fmla="*/ 209163 w 371712"/>
              <a:gd name="connsiteY43" fmla="*/ 111123 h 370859"/>
              <a:gd name="connsiteX44" fmla="*/ 209163 w 371712"/>
              <a:gd name="connsiteY44" fmla="*/ 76768 h 370859"/>
              <a:gd name="connsiteX45" fmla="*/ 244247 w 371712"/>
              <a:gd name="connsiteY45" fmla="*/ 108874 h 370859"/>
              <a:gd name="connsiteX46" fmla="*/ 228775 w 371712"/>
              <a:gd name="connsiteY46" fmla="*/ 133328 h 37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71712" h="370859">
                <a:moveTo>
                  <a:pt x="185857" y="0"/>
                </a:moveTo>
                <a:cubicBezTo>
                  <a:pt x="83211" y="0"/>
                  <a:pt x="0" y="83020"/>
                  <a:pt x="0" y="185430"/>
                </a:cubicBezTo>
                <a:cubicBezTo>
                  <a:pt x="0" y="287839"/>
                  <a:pt x="83211" y="370860"/>
                  <a:pt x="185857" y="370860"/>
                </a:cubicBezTo>
                <a:cubicBezTo>
                  <a:pt x="288502" y="370860"/>
                  <a:pt x="371713" y="287839"/>
                  <a:pt x="371713" y="185430"/>
                </a:cubicBezTo>
                <a:cubicBezTo>
                  <a:pt x="371713" y="83020"/>
                  <a:pt x="288502" y="0"/>
                  <a:pt x="185857" y="0"/>
                </a:cubicBezTo>
                <a:close/>
                <a:moveTo>
                  <a:pt x="185857" y="16850"/>
                </a:moveTo>
                <a:cubicBezTo>
                  <a:pt x="195745" y="16850"/>
                  <a:pt x="203761" y="24848"/>
                  <a:pt x="203761" y="34715"/>
                </a:cubicBezTo>
                <a:cubicBezTo>
                  <a:pt x="203761" y="40663"/>
                  <a:pt x="200836" y="45917"/>
                  <a:pt x="196355" y="49164"/>
                </a:cubicBezTo>
                <a:lnTo>
                  <a:pt x="196355" y="104076"/>
                </a:lnTo>
                <a:lnTo>
                  <a:pt x="175357" y="118539"/>
                </a:lnTo>
                <a:lnTo>
                  <a:pt x="175357" y="49164"/>
                </a:lnTo>
                <a:cubicBezTo>
                  <a:pt x="170876" y="45917"/>
                  <a:pt x="167951" y="40663"/>
                  <a:pt x="167951" y="34715"/>
                </a:cubicBezTo>
                <a:cubicBezTo>
                  <a:pt x="167951" y="24848"/>
                  <a:pt x="175968" y="16850"/>
                  <a:pt x="185857" y="16850"/>
                </a:cubicBezTo>
                <a:close/>
                <a:moveTo>
                  <a:pt x="140848" y="70321"/>
                </a:moveTo>
                <a:cubicBezTo>
                  <a:pt x="145602" y="66429"/>
                  <a:pt x="148103" y="62032"/>
                  <a:pt x="162549" y="65071"/>
                </a:cubicBezTo>
                <a:lnTo>
                  <a:pt x="162549" y="100962"/>
                </a:lnTo>
                <a:cubicBezTo>
                  <a:pt x="143277" y="96797"/>
                  <a:pt x="133060" y="91579"/>
                  <a:pt x="131648" y="85221"/>
                </a:cubicBezTo>
                <a:cubicBezTo>
                  <a:pt x="130482" y="79982"/>
                  <a:pt x="134150" y="75806"/>
                  <a:pt x="140848" y="70321"/>
                </a:cubicBezTo>
                <a:close/>
                <a:moveTo>
                  <a:pt x="196355" y="344242"/>
                </a:moveTo>
                <a:cubicBezTo>
                  <a:pt x="196355" y="350036"/>
                  <a:pt x="191653" y="354728"/>
                  <a:pt x="185845" y="354728"/>
                </a:cubicBezTo>
                <a:cubicBezTo>
                  <a:pt x="180059" y="354728"/>
                  <a:pt x="175357" y="350036"/>
                  <a:pt x="175357" y="344242"/>
                </a:cubicBezTo>
                <a:lnTo>
                  <a:pt x="175357" y="295377"/>
                </a:lnTo>
                <a:lnTo>
                  <a:pt x="196355" y="280912"/>
                </a:lnTo>
                <a:lnTo>
                  <a:pt x="196355" y="344242"/>
                </a:lnTo>
                <a:close/>
                <a:moveTo>
                  <a:pt x="228775" y="242718"/>
                </a:moveTo>
                <a:cubicBezTo>
                  <a:pt x="228753" y="242718"/>
                  <a:pt x="228667" y="242826"/>
                  <a:pt x="162549" y="288381"/>
                </a:cubicBezTo>
                <a:lnTo>
                  <a:pt x="162549" y="322779"/>
                </a:lnTo>
                <a:cubicBezTo>
                  <a:pt x="157865" y="321487"/>
                  <a:pt x="127465" y="311197"/>
                  <a:pt x="127465" y="290673"/>
                </a:cubicBezTo>
                <a:cubicBezTo>
                  <a:pt x="127465" y="278565"/>
                  <a:pt x="140056" y="268317"/>
                  <a:pt x="143913" y="265484"/>
                </a:cubicBezTo>
                <a:cubicBezTo>
                  <a:pt x="144281" y="265203"/>
                  <a:pt x="197265" y="228708"/>
                  <a:pt x="209163" y="220514"/>
                </a:cubicBezTo>
                <a:lnTo>
                  <a:pt x="209163" y="186158"/>
                </a:lnTo>
                <a:cubicBezTo>
                  <a:pt x="211498" y="186698"/>
                  <a:pt x="244247" y="197068"/>
                  <a:pt x="244247" y="218265"/>
                </a:cubicBezTo>
                <a:cubicBezTo>
                  <a:pt x="244247" y="229573"/>
                  <a:pt x="233412" y="239128"/>
                  <a:pt x="228775" y="242718"/>
                </a:cubicBezTo>
                <a:close/>
                <a:moveTo>
                  <a:pt x="175357" y="227898"/>
                </a:moveTo>
                <a:lnTo>
                  <a:pt x="175357" y="185997"/>
                </a:lnTo>
                <a:lnTo>
                  <a:pt x="196355" y="171553"/>
                </a:lnTo>
                <a:lnTo>
                  <a:pt x="196355" y="213454"/>
                </a:lnTo>
                <a:lnTo>
                  <a:pt x="175357" y="227898"/>
                </a:lnTo>
                <a:close/>
                <a:moveTo>
                  <a:pt x="228775" y="133328"/>
                </a:moveTo>
                <a:cubicBezTo>
                  <a:pt x="228753" y="133328"/>
                  <a:pt x="228667" y="133437"/>
                  <a:pt x="162549" y="178991"/>
                </a:cubicBezTo>
                <a:lnTo>
                  <a:pt x="162549" y="213390"/>
                </a:lnTo>
                <a:cubicBezTo>
                  <a:pt x="157865" y="212096"/>
                  <a:pt x="127465" y="201808"/>
                  <a:pt x="127465" y="181283"/>
                </a:cubicBezTo>
                <a:cubicBezTo>
                  <a:pt x="127465" y="169176"/>
                  <a:pt x="140056" y="158928"/>
                  <a:pt x="143913" y="156095"/>
                </a:cubicBezTo>
                <a:cubicBezTo>
                  <a:pt x="144281" y="155814"/>
                  <a:pt x="197265" y="119317"/>
                  <a:pt x="209163" y="111123"/>
                </a:cubicBezTo>
                <a:lnTo>
                  <a:pt x="209163" y="76768"/>
                </a:lnTo>
                <a:cubicBezTo>
                  <a:pt x="211498" y="77308"/>
                  <a:pt x="244247" y="87678"/>
                  <a:pt x="244247" y="108874"/>
                </a:cubicBezTo>
                <a:cubicBezTo>
                  <a:pt x="244247" y="120182"/>
                  <a:pt x="233412" y="129739"/>
                  <a:pt x="228775" y="133328"/>
                </a:cubicBezTo>
                <a:close/>
              </a:path>
            </a:pathLst>
          </a:custGeom>
          <a:solidFill>
            <a:schemeClr val="tx1"/>
          </a:solidFill>
          <a:ln w="1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noProof="0">
              <a:latin typeface="Inter" panose="02000503000000020004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4B8785-BA73-EDB9-5481-22FC0ABFFE6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1422050" y="255273"/>
            <a:ext cx="520812" cy="5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8" r:id="rId3"/>
    <p:sldLayoutId id="2147483690" r:id="rId4"/>
    <p:sldLayoutId id="2147483707" r:id="rId5"/>
    <p:sldLayoutId id="2147483691" r:id="rId6"/>
    <p:sldLayoutId id="2147483705" r:id="rId7"/>
    <p:sldLayoutId id="2147483706" r:id="rId8"/>
    <p:sldLayoutId id="2147483692" r:id="rId9"/>
    <p:sldLayoutId id="2147483708" r:id="rId10"/>
    <p:sldLayoutId id="2147483689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3" r:id="rId20"/>
    <p:sldLayoutId id="2147483704" r:id="rId21"/>
    <p:sldLayoutId id="2147483702" r:id="rId22"/>
    <p:sldLayoutId id="2147483709" r:id="rId23"/>
  </p:sldLayoutIdLst>
  <p:transition>
    <p:fade/>
  </p:transition>
  <p:hf hdr="0" dt="0"/>
  <p:txStyles>
    <p:titleStyle>
      <a:lvl1pPr algn="l" defTabSz="913923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Inter SemiBold" panose="02000503000000020004" pitchFamily="2" charset="0"/>
          <a:ea typeface="Inter SemiBold" panose="02000503000000020004" pitchFamily="2" charset="0"/>
          <a:cs typeface="+mj-cs"/>
        </a:defRPr>
      </a:lvl1pPr>
    </p:titleStyle>
    <p:bodyStyle>
      <a:lvl1pPr marL="0" indent="0" algn="l" defTabSz="913923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b="0" i="0" kern="1200">
          <a:solidFill>
            <a:schemeClr val="tx2">
              <a:lumMod val="50000"/>
            </a:schemeClr>
          </a:solidFill>
          <a:latin typeface="Inter" panose="02000503000000020004" pitchFamily="2" charset="0"/>
          <a:ea typeface="+mn-ea"/>
          <a:cs typeface="+mn-cs"/>
        </a:defRPr>
      </a:lvl1pPr>
      <a:lvl2pPr marL="0" indent="0" algn="l" defTabSz="913923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b="1" i="0" kern="1200">
          <a:solidFill>
            <a:schemeClr val="tx1"/>
          </a:solidFill>
          <a:latin typeface="Inter SemiBold" panose="02000503000000020004" pitchFamily="2" charset="0"/>
          <a:ea typeface="Inter SemiBold" panose="02000503000000020004" pitchFamily="2" charset="0"/>
          <a:cs typeface="+mn-cs"/>
        </a:defRPr>
      </a:lvl2pPr>
      <a:lvl3pPr marL="0" indent="0" algn="l" defTabSz="913923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b="0" i="0" kern="1200">
          <a:solidFill>
            <a:schemeClr val="accent3"/>
          </a:solidFill>
          <a:latin typeface="Inter" panose="02000503000000020004" pitchFamily="2" charset="0"/>
          <a:ea typeface="+mn-ea"/>
          <a:cs typeface="+mn-cs"/>
        </a:defRPr>
      </a:lvl3pPr>
      <a:lvl4pPr marL="254604" indent="-254604" algn="l" defTabSz="9139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4pPr>
      <a:lvl5pPr marL="509208" indent="-254604" algn="l" defTabSz="9139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>
              <a:lumMod val="50000"/>
            </a:schemeClr>
          </a:solidFill>
          <a:latin typeface="Inter" panose="02000503000000020004" pitchFamily="2" charset="0"/>
          <a:ea typeface="+mn-ea"/>
          <a:cs typeface="+mn-cs"/>
        </a:defRPr>
      </a:lvl5pPr>
      <a:lvl6pPr marL="763813" indent="-254604" algn="l" defTabSz="9139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>
              <a:lumMod val="50000"/>
            </a:schemeClr>
          </a:solidFill>
          <a:latin typeface="Inter" panose="02000503000000020004" pitchFamily="2" charset="0"/>
          <a:ea typeface="+mn-ea"/>
          <a:cs typeface="+mn-cs"/>
        </a:defRPr>
      </a:lvl6pPr>
      <a:lvl7pPr marL="1018417" indent="-254604" algn="l" defTabSz="9139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>
              <a:lumMod val="50000"/>
            </a:schemeClr>
          </a:solidFill>
          <a:latin typeface="Inter" panose="02000503000000020004" pitchFamily="2" charset="0"/>
          <a:ea typeface="+mn-ea"/>
          <a:cs typeface="+mn-cs"/>
        </a:defRPr>
      </a:lvl7pPr>
      <a:lvl8pPr marL="1273019" indent="-254604" algn="l" defTabSz="9139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>
              <a:lumMod val="50000"/>
            </a:schemeClr>
          </a:solidFill>
          <a:latin typeface="Inter" panose="02000503000000020004" pitchFamily="2" charset="0"/>
          <a:ea typeface="+mn-ea"/>
          <a:cs typeface="+mn-cs"/>
        </a:defRPr>
      </a:lvl8pPr>
      <a:lvl9pPr marL="1527625" indent="-254604" algn="l" defTabSz="91392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b="0" i="0" kern="1200">
          <a:solidFill>
            <a:schemeClr val="tx2">
              <a:lumMod val="50000"/>
            </a:schemeClr>
          </a:solidFill>
          <a:latin typeface="Inter" panose="02000503000000020004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23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9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2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5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3" algn="l" defTabSz="91392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orient="horz" pos="2161" userDrawn="1">
          <p15:clr>
            <a:srgbClr val="F26B43"/>
          </p15:clr>
        </p15:guide>
        <p15:guide id="9" pos="3841" userDrawn="1">
          <p15:clr>
            <a:srgbClr val="F26B43"/>
          </p15:clr>
        </p15:guide>
        <p15:guide id="10" pos="260" userDrawn="1">
          <p15:clr>
            <a:srgbClr val="F26B43"/>
          </p15:clr>
        </p15:guide>
        <p15:guide id="11" pos="7420" userDrawn="1">
          <p15:clr>
            <a:srgbClr val="F26B43"/>
          </p15:clr>
        </p15:guide>
        <p15:guide id="12" orient="horz" pos="323" userDrawn="1">
          <p15:clr>
            <a:srgbClr val="F26B43"/>
          </p15:clr>
        </p15:guide>
        <p15:guide id="13" orient="horz" pos="958" userDrawn="1">
          <p15:clr>
            <a:srgbClr val="F26B43"/>
          </p15:clr>
        </p15:guide>
        <p15:guide id="14" orient="horz" pos="3997" userDrawn="1">
          <p15:clr>
            <a:srgbClr val="F26B43"/>
          </p15:clr>
        </p15:guide>
        <p15:guide id="15" pos="5745" userDrawn="1">
          <p15:clr>
            <a:srgbClr val="F26B43"/>
          </p15:clr>
        </p15:guide>
        <p15:guide id="16" pos="1912" userDrawn="1">
          <p15:clr>
            <a:srgbClr val="F26B43"/>
          </p15:clr>
        </p15:guide>
        <p15:guide id="17" pos="2298" userDrawn="1">
          <p15:clr>
            <a:srgbClr val="F26B43"/>
          </p15:clr>
        </p15:guide>
        <p15:guide id="18" pos="53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Vortr&#228;ge,%20Lehre,%20Fortbildung%20und%20Kurse\STROKE\stroke%20diverse\thromboticstroke.av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081F6-38F6-4E73-B358-2232E15F9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Moderne Schlaganfallbehandlung – </a:t>
            </a:r>
            <a:r>
              <a:rPr lang="de-DE" sz="4000" dirty="0"/>
              <a:t>Überblick und Neues</a:t>
            </a:r>
            <a:endParaRPr lang="de-DE" sz="4000" noProof="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8E052-D0BE-4B4F-BBBC-275AF84FA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de-DE" sz="2000" dirty="0">
                <a:solidFill>
                  <a:schemeClr val="accent5"/>
                </a:solidFill>
              </a:rPr>
              <a:t>Dr. H. </a:t>
            </a:r>
            <a:r>
              <a:rPr lang="de-DE" sz="2000" dirty="0" err="1">
                <a:solidFill>
                  <a:schemeClr val="accent5"/>
                </a:solidFill>
              </a:rPr>
              <a:t>Erdur</a:t>
            </a:r>
            <a:r>
              <a:rPr lang="de-DE" sz="2000" dirty="0">
                <a:solidFill>
                  <a:schemeClr val="accent5"/>
                </a:solidFill>
              </a:rPr>
              <a:t>, Chefarzt der Klinik für Neurologie,</a:t>
            </a:r>
          </a:p>
          <a:p>
            <a:r>
              <a:rPr lang="de-DE" sz="2000" dirty="0">
                <a:solidFill>
                  <a:schemeClr val="accent5"/>
                </a:solidFill>
              </a:rPr>
              <a:t>Asklepios Fachklinikum Teupitz</a:t>
            </a:r>
          </a:p>
          <a:p>
            <a:r>
              <a:rPr lang="de-DE" sz="2000" dirty="0">
                <a:solidFill>
                  <a:schemeClr val="accent5"/>
                </a:solidFill>
              </a:rPr>
              <a:t>13.09.2023</a:t>
            </a:r>
          </a:p>
        </p:txBody>
      </p:sp>
    </p:spTree>
    <p:extLst>
      <p:ext uri="{BB962C8B-B14F-4D97-AF65-F5344CB8AC3E}">
        <p14:creationId xmlns:p14="http://schemas.microsoft.com/office/powerpoint/2010/main" val="6688509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Warum ist ein Schlaganfall ein Notfall?</a:t>
            </a:r>
          </a:p>
        </p:txBody>
      </p:sp>
      <p:pic>
        <p:nvPicPr>
          <p:cNvPr id="51" name="Picture 31" descr="HirnTabelle2"/>
          <p:cNvPicPr>
            <a:picLocks noChangeAspect="1" noChangeArrowheads="1"/>
          </p:cNvPicPr>
          <p:nvPr/>
        </p:nvPicPr>
        <p:blipFill>
          <a:blip r:embed="rId2"/>
          <a:srcRect l="7848" t="2426" r="14876"/>
          <a:stretch>
            <a:fillRect/>
          </a:stretch>
        </p:blipFill>
        <p:spPr bwMode="auto">
          <a:xfrm>
            <a:off x="2288875" y="1288210"/>
            <a:ext cx="8100485" cy="5440393"/>
          </a:xfrm>
          <a:prstGeom prst="rect">
            <a:avLst/>
          </a:prstGeom>
          <a:noFill/>
          <a:effectLst>
            <a:outerShdw dist="56796" dir="1593903" algn="ctr" rotWithShape="0">
              <a:srgbClr val="2C598B"/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2510287" y="3502325"/>
            <a:ext cx="6521570" cy="1216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53" b="0" i="0" dirty="0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873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FC7B0-A1C8-4711-9B48-A71446C5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9D7B9-F946-499C-8E0E-0BAD276F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E487"/>
                </a:solidFill>
              </a:rPr>
              <a:t>02 </a:t>
            </a:r>
            <a:br>
              <a:rPr lang="de-DE" dirty="0">
                <a:solidFill>
                  <a:srgbClr val="00E487"/>
                </a:solidFill>
              </a:rPr>
            </a:br>
            <a:r>
              <a:rPr lang="de-DE" sz="3600" dirty="0"/>
              <a:t>Wie erfolgen Diagnose und Behandlung?</a:t>
            </a:r>
            <a:endParaRPr lang="de-DE" sz="3600" noProof="0" dirty="0"/>
          </a:p>
        </p:txBody>
      </p:sp>
    </p:spTree>
    <p:extLst>
      <p:ext uri="{BB962C8B-B14F-4D97-AF65-F5344CB8AC3E}">
        <p14:creationId xmlns:p14="http://schemas.microsoft.com/office/powerpoint/2010/main" val="27162440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Gefäßverschluss im Gehirn: was tun?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13086" r="21654" b="7927"/>
          <a:stretch>
            <a:fillRect/>
          </a:stretch>
        </p:blipFill>
        <p:spPr bwMode="auto">
          <a:xfrm>
            <a:off x="729531" y="1248733"/>
            <a:ext cx="4658331" cy="524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18994" r="25781" b="7927"/>
          <a:stretch>
            <a:fillRect/>
          </a:stretch>
        </p:blipFill>
        <p:spPr bwMode="auto">
          <a:xfrm>
            <a:off x="6985689" y="1248733"/>
            <a:ext cx="4241083" cy="524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7"/>
          <p:cNvCxnSpPr>
            <a:cxnSpLocks noChangeShapeType="1"/>
          </p:cNvCxnSpPr>
          <p:nvPr/>
        </p:nvCxnSpPr>
        <p:spPr bwMode="auto">
          <a:xfrm>
            <a:off x="3684228" y="2532603"/>
            <a:ext cx="0" cy="10795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2026202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 err="1"/>
              <a:t>Thrombolyse</a:t>
            </a:r>
            <a:r>
              <a:rPr lang="de-DE" altLang="de-DE" dirty="0"/>
              <a:t> wirkt</a:t>
            </a:r>
          </a:p>
        </p:txBody>
      </p:sp>
      <p:cxnSp>
        <p:nvCxnSpPr>
          <p:cNvPr id="7" name="Gerade Verbindung mit Pfeil 7"/>
          <p:cNvCxnSpPr>
            <a:cxnSpLocks noChangeShapeType="1"/>
          </p:cNvCxnSpPr>
          <p:nvPr/>
        </p:nvCxnSpPr>
        <p:spPr bwMode="auto">
          <a:xfrm>
            <a:off x="3684228" y="2532603"/>
            <a:ext cx="0" cy="10795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12354" r="22826" b="7927"/>
          <a:stretch>
            <a:fillRect/>
          </a:stretch>
        </p:blipFill>
        <p:spPr bwMode="auto">
          <a:xfrm>
            <a:off x="870550" y="978290"/>
            <a:ext cx="4923776" cy="577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18994" r="25195" b="6445"/>
          <a:stretch>
            <a:fillRect/>
          </a:stretch>
        </p:blipFill>
        <p:spPr bwMode="auto">
          <a:xfrm>
            <a:off x="6359885" y="978289"/>
            <a:ext cx="4803135" cy="577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6057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„Zeit ist Gehirn“</a:t>
            </a:r>
          </a:p>
        </p:txBody>
      </p:sp>
      <p:pic>
        <p:nvPicPr>
          <p:cNvPr id="5" name="Picture 2" descr="Grafik_S48_2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3" y="1238401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8188362" y="1421860"/>
            <a:ext cx="3690212" cy="290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3923">
              <a:lnSpc>
                <a:spcPct val="90000"/>
              </a:lnSpc>
              <a:spcBef>
                <a:spcPct val="0"/>
              </a:spcBef>
              <a:buNone/>
              <a:defRPr sz="2800" b="1" i="0">
                <a:latin typeface="Inter SemiBold" panose="02000503000000020004" pitchFamily="2" charset="0"/>
                <a:ea typeface="Inter SemiBold" panose="02000503000000020004" pitchFamily="2" charset="0"/>
                <a:cs typeface="+mj-cs"/>
              </a:defRPr>
            </a:lvl1pPr>
          </a:lstStyle>
          <a:p>
            <a:pPr algn="l"/>
            <a:r>
              <a:rPr lang="de-DE" altLang="de-DE" dirty="0"/>
              <a:t>Je früher der Behandlungsbeginn, desto häufiger gutes Ergebnis</a:t>
            </a:r>
          </a:p>
        </p:txBody>
      </p:sp>
    </p:spTree>
    <p:extLst>
      <p:ext uri="{BB962C8B-B14F-4D97-AF65-F5344CB8AC3E}">
        <p14:creationId xmlns:p14="http://schemas.microsoft.com/office/powerpoint/2010/main" val="253090646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270959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Wie erkenne ich einen Schlaganfall?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2995"/>
            <a:ext cx="5292112" cy="4819232"/>
          </a:xfrm>
        </p:spPr>
        <p:txBody>
          <a:bodyPr anchor="t">
            <a:noAutofit/>
          </a:bodyPr>
          <a:lstStyle/>
          <a:p>
            <a:endParaRPr lang="de-DE" sz="2400" b="1" dirty="0">
              <a:solidFill>
                <a:srgbClr val="FF0000"/>
              </a:solidFill>
            </a:endParaRPr>
          </a:p>
          <a:p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sz="2400" b="1" dirty="0">
                <a:solidFill>
                  <a:srgbClr val="FF0000"/>
                </a:solidFill>
              </a:rPr>
              <a:t>Plötzlicher Beginn!</a:t>
            </a:r>
            <a:br>
              <a:rPr lang="de-DE" sz="2400" dirty="0"/>
            </a:br>
            <a:endParaRPr lang="de-DE" sz="2400" dirty="0"/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Körperbewegungen</a:t>
            </a: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Sprachverständnis</a:t>
            </a: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Sprechen</a:t>
            </a: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Fühlen/Spüren</a:t>
            </a: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Sehen</a:t>
            </a: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7" name="Picture 6" descr="dia0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2699"/>
              </a:clrFrom>
              <a:clrTo>
                <a:srgbClr val="002699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64557" y="1046997"/>
            <a:ext cx="4500273" cy="439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424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270959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Zeichen eines Schlaganfalls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2994"/>
            <a:ext cx="5292112" cy="5267805"/>
          </a:xfrm>
        </p:spPr>
        <p:txBody>
          <a:bodyPr anchor="t">
            <a:noAutofit/>
          </a:bodyPr>
          <a:lstStyle/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Halbseitige Lähmung</a:t>
            </a:r>
          </a:p>
          <a:p>
            <a:pPr lvl="4"/>
            <a:r>
              <a:rPr lang="de-DE" sz="2000" dirty="0"/>
              <a:t>Gesicht</a:t>
            </a:r>
          </a:p>
          <a:p>
            <a:pPr lvl="4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Arm</a:t>
            </a:r>
          </a:p>
          <a:p>
            <a:pPr lvl="4"/>
            <a:r>
              <a:rPr lang="de-DE" sz="2000" dirty="0"/>
              <a:t>Bein</a:t>
            </a: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Sprachstörung</a:t>
            </a:r>
          </a:p>
          <a:p>
            <a:pPr lvl="4"/>
            <a:r>
              <a:rPr lang="de-DE" sz="2000" dirty="0"/>
              <a:t>Kommunikation gestört</a:t>
            </a:r>
          </a:p>
          <a:p>
            <a:pPr lvl="4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Sehstörung</a:t>
            </a:r>
          </a:p>
          <a:p>
            <a:pPr lvl="4"/>
            <a:r>
              <a:rPr lang="de-DE" sz="2000" dirty="0"/>
              <a:t>Auf einem Auge oder Gesichtsfeld</a:t>
            </a:r>
          </a:p>
          <a:p>
            <a:pPr lvl="4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Koordinationsstörung</a:t>
            </a:r>
          </a:p>
          <a:p>
            <a:pPr lvl="4"/>
            <a:r>
              <a:rPr lang="de-DE" sz="2000" dirty="0"/>
              <a:t>Laufen nicht mehr möglich</a:t>
            </a:r>
          </a:p>
          <a:p>
            <a:pPr lvl="4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Bewusstseinsstörung</a:t>
            </a: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61" y="885645"/>
            <a:ext cx="5953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5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270959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Wie erkenne ich einen Schlaganfall?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2995"/>
            <a:ext cx="5292112" cy="4819232"/>
          </a:xfrm>
        </p:spPr>
        <p:txBody>
          <a:bodyPr anchor="t">
            <a:noAutofit/>
          </a:bodyPr>
          <a:lstStyle/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Die Symptome, die auftreten, sind abhängig vom betroffenen Blutgefäß (und der versorgten Gehirnregion)</a:t>
            </a: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6" name="Picture 2" descr="Hirnfunktionsregio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12512"/>
          <a:stretch>
            <a:fillRect/>
          </a:stretch>
        </p:blipFill>
        <p:spPr bwMode="auto">
          <a:xfrm>
            <a:off x="6255005" y="1046997"/>
            <a:ext cx="5826830" cy="513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5340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270959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FAST-Test</a:t>
            </a:r>
            <a:endParaRPr lang="de-DE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38454" y="1297333"/>
            <a:ext cx="530833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u="sng" dirty="0"/>
              <a:t>„FAST“:</a:t>
            </a:r>
          </a:p>
          <a:p>
            <a:pPr eaLnBrk="1" hangingPunct="1"/>
            <a:endParaRPr lang="de-DE" altLang="de-DE" sz="2800" b="1" u="sng" dirty="0"/>
          </a:p>
          <a:p>
            <a:pPr eaLnBrk="1" hangingPunct="1"/>
            <a:r>
              <a:rPr lang="de-DE" altLang="de-DE" sz="2800" b="1" dirty="0"/>
              <a:t>F </a:t>
            </a:r>
            <a:r>
              <a:rPr lang="de-DE" altLang="de-DE" sz="2800" dirty="0"/>
              <a:t>ACIES   (Gesicht) – gelähmt / taub?</a:t>
            </a:r>
          </a:p>
          <a:p>
            <a:pPr eaLnBrk="1" hangingPunct="1"/>
            <a:endParaRPr lang="de-DE" altLang="de-DE" sz="2800" dirty="0"/>
          </a:p>
          <a:p>
            <a:pPr eaLnBrk="1" hangingPunct="1"/>
            <a:r>
              <a:rPr lang="de-DE" altLang="de-DE" sz="2800" b="1" dirty="0"/>
              <a:t>A </a:t>
            </a:r>
            <a:r>
              <a:rPr lang="de-DE" altLang="de-DE" sz="2800" dirty="0"/>
              <a:t>RME   – gelähmt / taub?</a:t>
            </a:r>
          </a:p>
          <a:p>
            <a:pPr eaLnBrk="1" hangingPunct="1"/>
            <a:endParaRPr lang="de-DE" altLang="de-DE" sz="2800" dirty="0"/>
          </a:p>
          <a:p>
            <a:pPr eaLnBrk="1" hangingPunct="1"/>
            <a:r>
              <a:rPr lang="de-DE" altLang="de-DE" sz="2800" b="1" dirty="0"/>
              <a:t>S </a:t>
            </a:r>
            <a:r>
              <a:rPr lang="de-DE" altLang="de-DE" sz="2800" dirty="0"/>
              <a:t>PRACHE   – Verständigung möglich?</a:t>
            </a:r>
          </a:p>
          <a:p>
            <a:pPr eaLnBrk="1" hangingPunct="1"/>
            <a:endParaRPr lang="de-DE" altLang="de-DE" sz="2800" dirty="0"/>
          </a:p>
          <a:p>
            <a:pPr eaLnBrk="1" hangingPunct="1"/>
            <a:r>
              <a:rPr lang="de-DE" altLang="de-DE" sz="2800" b="1" dirty="0"/>
              <a:t>T </a:t>
            </a:r>
            <a:r>
              <a:rPr lang="de-DE" altLang="de-DE" sz="2800" dirty="0" err="1"/>
              <a:t>ime</a:t>
            </a:r>
            <a:endParaRPr lang="de-DE" altLang="de-DE" sz="2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5" y="0"/>
            <a:ext cx="5134494" cy="34248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13" y="3424844"/>
            <a:ext cx="5140976" cy="34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2171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Akute Rettungskette</a:t>
            </a:r>
          </a:p>
        </p:txBody>
      </p:sp>
      <p:pic>
        <p:nvPicPr>
          <p:cNvPr id="7" name="Picture 5" descr="uhr-rennt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1" y="4165810"/>
            <a:ext cx="1295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Ambulan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16" y="2589422"/>
            <a:ext cx="168433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971569"/>
              </p:ext>
            </p:extLst>
          </p:nvPr>
        </p:nvGraphicFramePr>
        <p:xfrm>
          <a:off x="3699866" y="3602247"/>
          <a:ext cx="2011362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10440" imgH="1293120" progId="MS_ClipArt_Gallery.2">
                  <p:embed/>
                </p:oleObj>
              </mc:Choice>
              <mc:Fallback>
                <p:oleObj name="Clip" r:id="rId4" imgW="1810440" imgH="1293120" progId="MS_ClipArt_Gallery.2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9866" y="3602247"/>
                        <a:ext cx="2011362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8" descr="Präsentation-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t="12473" r="65813" b="71123"/>
          <a:stretch>
            <a:fillRect/>
          </a:stretch>
        </p:blipFill>
        <p:spPr bwMode="auto">
          <a:xfrm>
            <a:off x="809028" y="1476585"/>
            <a:ext cx="138271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542703" y="3113297"/>
            <a:ext cx="2046288" cy="2176463"/>
          </a:xfrm>
          <a:prstGeom prst="ellipse">
            <a:avLst/>
          </a:prstGeom>
          <a:noFill/>
          <a:ln w="1270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15353" y="1336885"/>
            <a:ext cx="2044700" cy="2176462"/>
          </a:xfrm>
          <a:prstGeom prst="ellipse">
            <a:avLst/>
          </a:prstGeom>
          <a:noFill/>
          <a:ln w="1270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2179041" y="2140160"/>
            <a:ext cx="2044700" cy="2178050"/>
          </a:xfrm>
          <a:prstGeom prst="ellipse">
            <a:avLst/>
          </a:prstGeom>
          <a:noFill/>
          <a:ln w="1270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853728" y="1536266"/>
            <a:ext cx="5534025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2400" dirty="0"/>
              <a:t>Laienwissen, -handeln</a:t>
            </a:r>
          </a:p>
          <a:p>
            <a:pPr eaLnBrk="1" hangingPunct="1">
              <a:lnSpc>
                <a:spcPct val="90000"/>
              </a:lnSpc>
            </a:pPr>
            <a:endParaRPr lang="de-DE" altLang="de-DE" sz="24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/>
              <a:t>	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/>
              <a:t>	           Rettungssystem / Logistik</a:t>
            </a:r>
          </a:p>
          <a:p>
            <a:pPr eaLnBrk="1" hangingPunct="1">
              <a:lnSpc>
                <a:spcPct val="90000"/>
              </a:lnSpc>
            </a:pPr>
            <a:endParaRPr lang="de-DE" altLang="de-DE" sz="24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/>
              <a:t>		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/>
              <a:t>		            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/>
              <a:t>                                   Akuttherapie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313340" y="1536266"/>
            <a:ext cx="24272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Jede Kette ist nur so stark wie ihr schwächstes Glied…</a:t>
            </a: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212128" y="473255"/>
            <a:ext cx="1193800" cy="1176337"/>
          </a:xfrm>
          <a:prstGeom prst="lightningBol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59791" y="5729498"/>
            <a:ext cx="64254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Schnellstmögliche Behandlung in einem Krankenhaus mit </a:t>
            </a:r>
            <a:r>
              <a:rPr lang="de-DE" altLang="de-DE" sz="2800" b="1" dirty="0" err="1"/>
              <a:t>Stroke</a:t>
            </a:r>
            <a:r>
              <a:rPr lang="de-DE" altLang="de-DE" sz="2800" b="1" dirty="0"/>
              <a:t> Unit</a:t>
            </a:r>
          </a:p>
        </p:txBody>
      </p:sp>
    </p:spTree>
    <p:extLst>
      <p:ext uri="{BB962C8B-B14F-4D97-AF65-F5344CB8AC3E}">
        <p14:creationId xmlns:p14="http://schemas.microsoft.com/office/powerpoint/2010/main" val="1066213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BA4886-543E-4DE0-93CB-5A85C63EA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878" y="1055357"/>
            <a:ext cx="8529920" cy="5000386"/>
          </a:xfrm>
        </p:spPr>
        <p:txBody>
          <a:bodyPr/>
          <a:lstStyle/>
          <a:p>
            <a:pPr marL="457200" indent="-457200">
              <a:buAutoNum type="arabicPlain"/>
            </a:pPr>
            <a:r>
              <a:rPr lang="de-DE" dirty="0">
                <a:solidFill>
                  <a:schemeClr val="tx2"/>
                </a:solidFill>
              </a:rPr>
              <a:t>Was ist ein Schlaganfall?</a:t>
            </a:r>
          </a:p>
          <a:p>
            <a:pPr marL="457200" indent="-457200">
              <a:buAutoNum type="arabicPlain"/>
            </a:pPr>
            <a:endParaRPr lang="de-DE" dirty="0">
              <a:solidFill>
                <a:schemeClr val="tx2"/>
              </a:solidFill>
            </a:endParaRPr>
          </a:p>
          <a:p>
            <a:pPr marL="457200" indent="-457200">
              <a:buAutoNum type="arabicPlain"/>
            </a:pPr>
            <a:r>
              <a:rPr lang="de-DE" dirty="0">
                <a:solidFill>
                  <a:schemeClr val="tx2"/>
                </a:solidFill>
              </a:rPr>
              <a:t>Wie erfolgen Diagnose und Behandlung?</a:t>
            </a:r>
          </a:p>
          <a:p>
            <a:pPr marL="457200" indent="-457200">
              <a:buAutoNum type="arabicPlain"/>
            </a:pPr>
            <a:endParaRPr lang="de-DE" dirty="0">
              <a:solidFill>
                <a:schemeClr val="tx2"/>
              </a:solidFill>
            </a:endParaRPr>
          </a:p>
          <a:p>
            <a:pPr marL="457200" indent="-457200">
              <a:buAutoNum type="arabicPlain"/>
            </a:pPr>
            <a:r>
              <a:rPr lang="de-DE" dirty="0">
                <a:solidFill>
                  <a:schemeClr val="tx2"/>
                </a:solidFill>
              </a:rPr>
              <a:t>Wie kann ich einem Schlaganfall vorbeugen?</a:t>
            </a:r>
          </a:p>
          <a:p>
            <a:pPr marL="457200" indent="-457200">
              <a:buAutoNum type="arabicPlain"/>
            </a:pPr>
            <a:endParaRPr lang="de-DE" dirty="0">
              <a:solidFill>
                <a:schemeClr val="tx2"/>
              </a:solidFill>
            </a:endParaRPr>
          </a:p>
          <a:p>
            <a:pPr marL="457200" indent="-457200">
              <a:buAutoNum type="arabicPlain"/>
            </a:pPr>
            <a:r>
              <a:rPr lang="de-DE" dirty="0">
                <a:solidFill>
                  <a:schemeClr val="tx2"/>
                </a:solidFill>
              </a:rPr>
              <a:t>Wie erfolgt die Akutbehandlung?</a:t>
            </a:r>
          </a:p>
          <a:p>
            <a:pPr marL="457200" indent="-457200">
              <a:buAutoNum type="arabicPlain"/>
            </a:pPr>
            <a:endParaRPr lang="de-DE" dirty="0">
              <a:solidFill>
                <a:schemeClr val="tx2"/>
              </a:solidFill>
            </a:endParaRPr>
          </a:p>
          <a:p>
            <a:pPr marL="457200" indent="-457200">
              <a:buAutoNum type="arabicPlain"/>
            </a:pPr>
            <a:r>
              <a:rPr lang="de-DE" dirty="0">
                <a:solidFill>
                  <a:schemeClr val="tx2"/>
                </a:solidFill>
              </a:rPr>
              <a:t>Zusammenfassung und Diskussion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ECC1D-E434-4753-B526-4E0741F4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99EE4-9131-47CB-A8A6-17FCEFFE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Übersicht</a:t>
            </a:r>
          </a:p>
        </p:txBody>
      </p:sp>
    </p:spTree>
    <p:extLst>
      <p:ext uri="{BB962C8B-B14F-4D97-AF65-F5344CB8AC3E}">
        <p14:creationId xmlns:p14="http://schemas.microsoft.com/office/powerpoint/2010/main" val="40653923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FC7B0-A1C8-4711-9B48-A71446C5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9D7B9-F946-499C-8E0E-0BAD276F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E487"/>
                </a:solidFill>
              </a:rPr>
              <a:t>03 </a:t>
            </a:r>
            <a:br>
              <a:rPr lang="de-DE" dirty="0">
                <a:solidFill>
                  <a:srgbClr val="00E487"/>
                </a:solidFill>
              </a:rPr>
            </a:br>
            <a:r>
              <a:rPr lang="de-DE" sz="3600" dirty="0"/>
              <a:t>Wie kann ich einem Schlaganfall vorbeugen?</a:t>
            </a:r>
            <a:endParaRPr lang="de-DE" sz="3600" noProof="0" dirty="0"/>
          </a:p>
        </p:txBody>
      </p:sp>
    </p:spTree>
    <p:extLst>
      <p:ext uri="{BB962C8B-B14F-4D97-AF65-F5344CB8AC3E}">
        <p14:creationId xmlns:p14="http://schemas.microsoft.com/office/powerpoint/2010/main" val="262485538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Risikofaktoren für einen Schlaganfall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54013" y="873573"/>
            <a:ext cx="4408099" cy="39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10000"/>
              </a:lnSpc>
            </a:pPr>
            <a:r>
              <a:rPr lang="de-DE" altLang="de-DE" sz="2400" b="1" dirty="0"/>
              <a:t>Nicht beeinflussbar: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400" dirty="0"/>
              <a:t>Alter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400" dirty="0"/>
              <a:t>Geschlecht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400" dirty="0"/>
              <a:t>Genetische Disposition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400" dirty="0"/>
              <a:t>Ethnische Zugehörigkeit 	</a:t>
            </a:r>
            <a:r>
              <a:rPr lang="de-DE" altLang="de-DE" sz="2400" dirty="0">
                <a:solidFill>
                  <a:srgbClr val="FFCC00"/>
                </a:solidFill>
              </a:rPr>
              <a:t>	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585603" y="873573"/>
            <a:ext cx="4455543" cy="53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10000"/>
              </a:lnSpc>
            </a:pPr>
            <a:r>
              <a:rPr lang="de-DE" altLang="de-DE" sz="2400" b="1" dirty="0"/>
              <a:t>Beeinflussbar: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000" dirty="0"/>
              <a:t>Bluthochdruck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000" dirty="0"/>
              <a:t>Vorhofflimmern 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000" dirty="0"/>
              <a:t>Diabetes mellitus</a:t>
            </a:r>
          </a:p>
          <a:p>
            <a:pPr eaLnBrk="1" hangingPunct="1">
              <a:lnSpc>
                <a:spcPct val="210000"/>
              </a:lnSpc>
            </a:pPr>
            <a:r>
              <a:rPr lang="en-US" altLang="de-DE" sz="2000" dirty="0" err="1"/>
              <a:t>Fettstoffwechselstörung</a:t>
            </a:r>
            <a:endParaRPr lang="en-US" altLang="de-DE" sz="2000" dirty="0"/>
          </a:p>
          <a:p>
            <a:pPr eaLnBrk="1" hangingPunct="1">
              <a:lnSpc>
                <a:spcPct val="210000"/>
              </a:lnSpc>
            </a:pPr>
            <a:r>
              <a:rPr lang="de-DE" altLang="de-DE" sz="2000" dirty="0"/>
              <a:t>Nikotinkonsum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000" dirty="0"/>
              <a:t>Alkoholkonsum</a:t>
            </a:r>
          </a:p>
          <a:p>
            <a:pPr eaLnBrk="1" hangingPunct="1">
              <a:lnSpc>
                <a:spcPct val="210000"/>
              </a:lnSpc>
            </a:pPr>
            <a:r>
              <a:rPr lang="de-DE" altLang="de-DE" sz="2000" dirty="0"/>
              <a:t>Bewegungsmangel</a:t>
            </a:r>
          </a:p>
        </p:txBody>
      </p:sp>
    </p:spTree>
    <p:extLst>
      <p:ext uri="{BB962C8B-B14F-4D97-AF65-F5344CB8AC3E}">
        <p14:creationId xmlns:p14="http://schemas.microsoft.com/office/powerpoint/2010/main" val="92421636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Häufigkeit von Risikofaktoren</a:t>
            </a:r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48" y="963823"/>
            <a:ext cx="8233197" cy="563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51851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Was kann ich für mich tun?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465473" y="1630213"/>
            <a:ext cx="8657251" cy="1384390"/>
            <a:chOff x="204" y="3339"/>
            <a:chExt cx="4085" cy="635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339"/>
              <a:ext cx="952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" y="3339"/>
              <a:ext cx="952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" y="3340"/>
              <a:ext cx="951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" y="3339"/>
              <a:ext cx="951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5472" y="3417619"/>
            <a:ext cx="86572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Konsequente Behandlung von Risikofaktoren:</a:t>
            </a:r>
          </a:p>
          <a:p>
            <a:pPr eaLnBrk="1" hangingPunct="1"/>
            <a:r>
              <a:rPr lang="de-DE" altLang="de-DE" sz="2800" b="1" dirty="0"/>
              <a:t>	mit Verhaltensmaßnahmen</a:t>
            </a:r>
          </a:p>
          <a:p>
            <a:pPr eaLnBrk="1" hangingPunct="1"/>
            <a:r>
              <a:rPr lang="de-DE" altLang="de-DE" sz="2800" b="1" dirty="0"/>
              <a:t>	mit Medikamenten</a:t>
            </a:r>
          </a:p>
          <a:p>
            <a:pPr eaLnBrk="1" hangingPunct="1"/>
            <a:r>
              <a:rPr lang="de-DE" altLang="de-DE" sz="2800" b="1" dirty="0"/>
              <a:t>	weitere (medizinische) Maßnahmen</a:t>
            </a:r>
          </a:p>
          <a:p>
            <a:pPr eaLnBrk="1" hangingPunct="1"/>
            <a:endParaRPr lang="de-DE" alt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10904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FC7B0-A1C8-4711-9B48-A71446C5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9D7B9-F946-499C-8E0E-0BAD276F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E487"/>
                </a:solidFill>
              </a:rPr>
              <a:t>04 </a:t>
            </a:r>
            <a:br>
              <a:rPr lang="de-DE" dirty="0">
                <a:solidFill>
                  <a:srgbClr val="00E487"/>
                </a:solidFill>
              </a:rPr>
            </a:br>
            <a:r>
              <a:rPr lang="de-DE" sz="4000" dirty="0"/>
              <a:t>Wie erfolgt die Akutbehandlung?</a:t>
            </a:r>
            <a:endParaRPr lang="de-DE" sz="4000" noProof="0" dirty="0"/>
          </a:p>
        </p:txBody>
      </p:sp>
    </p:spTree>
    <p:extLst>
      <p:ext uri="{BB962C8B-B14F-4D97-AF65-F5344CB8AC3E}">
        <p14:creationId xmlns:p14="http://schemas.microsoft.com/office/powerpoint/2010/main" val="86667327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270959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noProof="0" dirty="0"/>
              <a:t>Akutbehandlung: MRT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2995"/>
            <a:ext cx="5292112" cy="4819232"/>
          </a:xfrm>
        </p:spPr>
        <p:txBody>
          <a:bodyPr anchor="t">
            <a:noAutofit/>
          </a:bodyPr>
          <a:lstStyle/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Zunächst Diagnostik mittels Bildgebung</a:t>
            </a:r>
          </a:p>
          <a:p>
            <a:pPr marL="0" lvl="3" indent="0">
              <a:buNone/>
            </a:pPr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In Teupitz: ca. 90% der Erstdiagnostik mit MRT</a:t>
            </a: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7" name="Picture 5" descr="IMGP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/>
          <a:stretch>
            <a:fillRect/>
          </a:stretch>
        </p:blipFill>
        <p:spPr bwMode="auto">
          <a:xfrm>
            <a:off x="6291742" y="1033567"/>
            <a:ext cx="58308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3757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MRT</a:t>
            </a:r>
          </a:p>
        </p:txBody>
      </p:sp>
      <p:pic>
        <p:nvPicPr>
          <p:cNvPr id="4" name="Picture 4" descr="Vergl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r="51877"/>
          <a:stretch>
            <a:fillRect/>
          </a:stretch>
        </p:blipFill>
        <p:spPr bwMode="auto">
          <a:xfrm>
            <a:off x="626972" y="1156030"/>
            <a:ext cx="2098468" cy="262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2" r="36491"/>
          <a:stretch>
            <a:fillRect/>
          </a:stretch>
        </p:blipFill>
        <p:spPr bwMode="auto">
          <a:xfrm>
            <a:off x="2860585" y="3840492"/>
            <a:ext cx="4454614" cy="253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97" y="1156030"/>
            <a:ext cx="4383752" cy="26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Vergl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333"/>
          <a:stretch>
            <a:fillRect/>
          </a:stretch>
        </p:blipFill>
        <p:spPr bwMode="auto">
          <a:xfrm>
            <a:off x="607922" y="3823030"/>
            <a:ext cx="2116183" cy="25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8053882" y="1156030"/>
            <a:ext cx="38419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MRT:</a:t>
            </a:r>
          </a:p>
          <a:p>
            <a:pPr eaLnBrk="1" hangingPunct="1"/>
            <a:r>
              <a:rPr lang="de-DE" altLang="de-DE" sz="2800" b="1" dirty="0"/>
              <a:t>sehr genau und viele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488743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Computertomographie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8053882" y="1156030"/>
            <a:ext cx="384194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CT:</a:t>
            </a:r>
          </a:p>
          <a:p>
            <a:pPr eaLnBrk="1" hangingPunct="1"/>
            <a:r>
              <a:rPr lang="de-DE" altLang="de-DE" sz="2800" b="1" dirty="0"/>
              <a:t>Weit verbreitet</a:t>
            </a:r>
          </a:p>
          <a:p>
            <a:pPr eaLnBrk="1" hangingPunct="1"/>
            <a:r>
              <a:rPr lang="de-DE" altLang="de-DE" sz="2800" b="1" dirty="0"/>
              <a:t>Bei Schrittmacher</a:t>
            </a:r>
          </a:p>
          <a:p>
            <a:pPr eaLnBrk="1" hangingPunct="1"/>
            <a:r>
              <a:rPr lang="de-DE" altLang="de-DE" sz="2800" b="1" dirty="0"/>
              <a:t>Strahlenbelastung</a:t>
            </a:r>
          </a:p>
        </p:txBody>
      </p:sp>
      <p:pic>
        <p:nvPicPr>
          <p:cNvPr id="10" name="Picture 3" descr="cta_kopf_hal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9"/>
          <a:stretch>
            <a:fillRect/>
          </a:stretch>
        </p:blipFill>
        <p:spPr bwMode="auto">
          <a:xfrm>
            <a:off x="2798613" y="1095645"/>
            <a:ext cx="43211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847259"/>
              </p:ext>
            </p:extLst>
          </p:nvPr>
        </p:nvGraphicFramePr>
        <p:xfrm>
          <a:off x="566588" y="3759470"/>
          <a:ext cx="208915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P Deskscan" r:id="rId3" imgW="2973087" imgH="3780952" progId="HP.DeskScan.2">
                  <p:embed/>
                </p:oleObj>
              </mc:Choice>
              <mc:Fallback>
                <p:oleObj name="HP Deskscan" r:id="rId3" imgW="2973087" imgH="3780952" progId="HP.DeskScan.2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588" y="3759470"/>
                        <a:ext cx="2089150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8" descr="image012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t="5989" r="15268" b="4179"/>
          <a:stretch>
            <a:fillRect/>
          </a:stretch>
        </p:blipFill>
        <p:spPr bwMode="auto">
          <a:xfrm>
            <a:off x="566588" y="1095645"/>
            <a:ext cx="2089150" cy="25923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40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Was ist eine </a:t>
            </a:r>
            <a:r>
              <a:rPr lang="de-DE" altLang="de-DE" dirty="0" err="1"/>
              <a:t>Stroke</a:t>
            </a:r>
            <a:r>
              <a:rPr lang="de-DE" altLang="de-DE" dirty="0"/>
              <a:t> Unit?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73381" y="1089415"/>
            <a:ext cx="7651750" cy="53276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0" indent="0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Inter SemiBold" panose="02000503000000020004" pitchFamily="2" charset="0"/>
                <a:ea typeface="Inter SemiBold" panose="02000503000000020004" pitchFamily="2" charset="0"/>
                <a:cs typeface="+mn-cs"/>
              </a:defRPr>
            </a:lvl2pPr>
            <a:lvl3pPr marL="0" indent="0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3"/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254604" indent="-254604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509208" indent="-254604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763813" indent="-254604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6pPr>
            <a:lvl7pPr marL="1018417" indent="-254604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7pPr>
            <a:lvl8pPr marL="1273019" indent="-254604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8pPr>
            <a:lvl9pPr marL="1527625" indent="-254604" algn="l" defTabSz="913923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>
                    <a:lumMod val="50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de-DE" altLang="de-DE" sz="2400" dirty="0"/>
              <a:t>Multidisziplinäres Team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2400" dirty="0"/>
              <a:t>Überwachung von Vitalwerten &amp; Defiziten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2400" dirty="0"/>
              <a:t>24/7 Diagnostik &amp; Therapie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2400" dirty="0"/>
              <a:t>Frühe Rehabilitation</a:t>
            </a:r>
          </a:p>
        </p:txBody>
      </p:sp>
      <p:pic>
        <p:nvPicPr>
          <p:cNvPr id="13" name="Picture 5" descr="Untitled-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r="5357"/>
          <a:stretch>
            <a:fillRect/>
          </a:stretch>
        </p:blipFill>
        <p:spPr bwMode="auto">
          <a:xfrm>
            <a:off x="773381" y="3669102"/>
            <a:ext cx="35052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98" y="3669102"/>
            <a:ext cx="35052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42199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 err="1"/>
              <a:t>Lysebehandlung</a:t>
            </a:r>
            <a:endParaRPr lang="de-DE" altLang="de-DE" dirty="0"/>
          </a:p>
        </p:txBody>
      </p:sp>
      <p:pic>
        <p:nvPicPr>
          <p:cNvPr id="6" name="thromboticstroke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8292" y="1124100"/>
            <a:ext cx="7081609" cy="5311206"/>
          </a:xfrm>
        </p:spPr>
      </p:pic>
    </p:spTree>
    <p:extLst>
      <p:ext uri="{BB962C8B-B14F-4D97-AF65-F5344CB8AC3E}">
        <p14:creationId xmlns:p14="http://schemas.microsoft.com/office/powerpoint/2010/main" val="639580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512498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Neurologie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2995"/>
            <a:ext cx="5292112" cy="4819232"/>
          </a:xfrm>
        </p:spPr>
        <p:txBody>
          <a:bodyPr anchor="t">
            <a:noAutofit/>
          </a:bodyPr>
          <a:lstStyle/>
          <a:p>
            <a:r>
              <a:rPr lang="de-DE" sz="3200" dirty="0"/>
              <a:t>Die Neurologie behandelt die Erkrankungen des Nervensystems.</a:t>
            </a:r>
            <a:br>
              <a:rPr lang="de-DE" sz="2400" dirty="0"/>
            </a:br>
            <a:endParaRPr lang="de-DE" sz="2400" dirty="0"/>
          </a:p>
          <a:p>
            <a:pPr lvl="3"/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Gehirn</a:t>
            </a:r>
          </a:p>
          <a:p>
            <a:pPr lvl="3"/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Rückenmark</a:t>
            </a:r>
          </a:p>
          <a:p>
            <a:pPr lvl="3"/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Nerven</a:t>
            </a: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331" y="772331"/>
            <a:ext cx="6085669" cy="60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7976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 err="1"/>
              <a:t>Thrombektomie</a:t>
            </a:r>
            <a:endParaRPr lang="de-DE" altLang="de-DE" dirty="0"/>
          </a:p>
        </p:txBody>
      </p:sp>
      <p:pic>
        <p:nvPicPr>
          <p:cNvPr id="8" name="Bild 3" descr="img13526099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3" y="1078392"/>
            <a:ext cx="6503059" cy="568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8019377" y="1078392"/>
            <a:ext cx="38419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800" b="1" dirty="0"/>
              <a:t>In Teupitz 24/7/365 möglich</a:t>
            </a:r>
          </a:p>
        </p:txBody>
      </p:sp>
    </p:spTree>
    <p:extLst>
      <p:ext uri="{BB962C8B-B14F-4D97-AF65-F5344CB8AC3E}">
        <p14:creationId xmlns:p14="http://schemas.microsoft.com/office/powerpoint/2010/main" val="3736479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 err="1"/>
              <a:t>Thrombektomie</a:t>
            </a:r>
            <a:endParaRPr lang="de-DE" altLang="de-DE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467511"/>
              </p:ext>
            </p:extLst>
          </p:nvPr>
        </p:nvGraphicFramePr>
        <p:xfrm>
          <a:off x="1490933" y="1219200"/>
          <a:ext cx="4021346" cy="543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P Deskscan" r:id="rId2" imgW="4182927" imgH="6609756" progId="HP.DeskScan.2">
                  <p:embed/>
                </p:oleObj>
              </mc:Choice>
              <mc:Fallback>
                <p:oleObj name="HP Deskscan" r:id="rId2" imgW="4182927" imgH="6609756" progId="HP.DeskScan.2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167"/>
                      <a:stretch>
                        <a:fillRect/>
                      </a:stretch>
                    </p:blipFill>
                    <p:spPr bwMode="auto">
                      <a:xfrm>
                        <a:off x="1490933" y="1219200"/>
                        <a:ext cx="4021346" cy="5434844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140078"/>
              </p:ext>
            </p:extLst>
          </p:nvPr>
        </p:nvGraphicFramePr>
        <p:xfrm>
          <a:off x="6114692" y="1219200"/>
          <a:ext cx="4032304" cy="543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P Deskscan" r:id="rId4" imgW="5085366" imgH="6280488" progId="HP.DeskScan.2">
                  <p:embed/>
                </p:oleObj>
              </mc:Choice>
              <mc:Fallback>
                <p:oleObj name="HP Deskscan" r:id="rId4" imgW="5085366" imgH="6280488" progId="HP.DeskScan.2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53" b="7089"/>
                      <a:stretch>
                        <a:fillRect/>
                      </a:stretch>
                    </p:blipFill>
                    <p:spPr bwMode="auto">
                      <a:xfrm>
                        <a:off x="6114692" y="1219200"/>
                        <a:ext cx="4032304" cy="5434844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87646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270959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 err="1"/>
              <a:t>Thrombektomie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2995"/>
            <a:ext cx="5292112" cy="4819232"/>
          </a:xfrm>
        </p:spPr>
        <p:txBody>
          <a:bodyPr anchor="t">
            <a:noAutofit/>
          </a:bodyPr>
          <a:lstStyle/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Zeit vom Eintreffen in der Klinik bis Leistenpunktion (=Beginn </a:t>
            </a:r>
            <a:r>
              <a:rPr lang="de-DE" sz="2400" dirty="0" err="1">
                <a:solidFill>
                  <a:schemeClr val="tx2">
                    <a:lumMod val="50000"/>
                  </a:schemeClr>
                </a:solidFill>
              </a:rPr>
              <a:t>Thrombektomie</a:t>
            </a: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) entscheidend</a:t>
            </a:r>
          </a:p>
          <a:p>
            <a:pPr marL="0" lvl="3" indent="0">
              <a:buNone/>
            </a:pPr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Teupitz: bei 98,6% der Patienten beginnt die </a:t>
            </a:r>
            <a:r>
              <a:rPr lang="de-DE" sz="2400" dirty="0" err="1">
                <a:solidFill>
                  <a:schemeClr val="tx2">
                    <a:lumMod val="50000"/>
                  </a:schemeClr>
                </a:solidFill>
              </a:rPr>
              <a:t>Thrombektomie</a:t>
            </a: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 innerhalb von 60 Minuten</a:t>
            </a:r>
          </a:p>
          <a:p>
            <a:pPr marL="0" lvl="3" indent="0">
              <a:buNone/>
            </a:pPr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Teupitz: Schnellste Klinik im Vergleich mit 85 anderen Kliniken im Schlaganfallregister</a:t>
            </a:r>
          </a:p>
          <a:p>
            <a:pPr marL="0" lvl="3" indent="0">
              <a:buNone/>
            </a:pPr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92" y="1046997"/>
            <a:ext cx="5699707" cy="39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209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FC7B0-A1C8-4711-9B48-A71446C5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9D7B9-F946-499C-8E0E-0BAD276F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E487"/>
                </a:solidFill>
              </a:rPr>
              <a:t>05 </a:t>
            </a:r>
            <a:br>
              <a:rPr lang="de-DE" dirty="0">
                <a:solidFill>
                  <a:srgbClr val="00E487"/>
                </a:solidFill>
              </a:rPr>
            </a:br>
            <a:r>
              <a:rPr lang="de-DE" sz="4000" dirty="0"/>
              <a:t>Zusammenfassung und Diskussion</a:t>
            </a:r>
            <a:endParaRPr lang="de-DE" sz="4000" noProof="0" dirty="0"/>
          </a:p>
        </p:txBody>
      </p:sp>
    </p:spTree>
    <p:extLst>
      <p:ext uri="{BB962C8B-B14F-4D97-AF65-F5344CB8AC3E}">
        <p14:creationId xmlns:p14="http://schemas.microsoft.com/office/powerpoint/2010/main" val="221833499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BA4886-543E-4DE0-93CB-5A85C63EA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797" y="1082278"/>
            <a:ext cx="10246731" cy="490549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2"/>
                </a:solidFill>
              </a:rPr>
              <a:t>Der Schlaganfall ist eine altersabhängige Erkrankung und eine wichtige Ursache für bleibende Behinderungen</a:t>
            </a: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2"/>
                </a:solidFill>
              </a:rPr>
              <a:t>Eine schnelle Diagnose und Behandlung sind entscheidend für die Prognose</a:t>
            </a: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2"/>
                </a:solidFill>
              </a:rPr>
              <a:t>Plötzlich auftretende halbseitige Lähmungen, Sprachstörungen und Sehstörungen sind die häufigsten Symptome</a:t>
            </a: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2"/>
                </a:solidFill>
              </a:rPr>
              <a:t>Vorbeugung durch Behandlung von beeinflussbaren Risikofaktoren</a:t>
            </a: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2"/>
                </a:solidFill>
              </a:rPr>
              <a:t>Gute Versorgung in Teupitz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ECC1D-E434-4753-B526-4E0741F4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99EE4-9131-47CB-A8A6-17FCEFFE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81" y="306240"/>
            <a:ext cx="11368018" cy="776038"/>
          </a:xfrm>
        </p:spPr>
        <p:txBody>
          <a:bodyPr/>
          <a:lstStyle/>
          <a:p>
            <a:r>
              <a:rPr lang="de-DE" noProof="0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863566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ECC1D-E434-4753-B526-4E0741F4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99EE4-9131-47CB-A8A6-17FCEFFE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Fragen / Diskussion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4C4DE8-8AF5-07FF-44D5-804B0A0FDB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0160" y="4968643"/>
            <a:ext cx="2328736" cy="14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0291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843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FC7B0-A1C8-4711-9B48-A71446C5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9D7B9-F946-499C-8E0E-0BAD276F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871469"/>
            <a:ext cx="8603726" cy="4635045"/>
          </a:xfrm>
        </p:spPr>
        <p:txBody>
          <a:bodyPr/>
          <a:lstStyle/>
          <a:p>
            <a:r>
              <a:rPr lang="de-DE" dirty="0">
                <a:solidFill>
                  <a:srgbClr val="00E487"/>
                </a:solidFill>
              </a:rPr>
              <a:t>01 </a:t>
            </a:r>
            <a:br>
              <a:rPr lang="de-DE" dirty="0">
                <a:solidFill>
                  <a:srgbClr val="00E487"/>
                </a:solidFill>
              </a:rPr>
            </a:br>
            <a:r>
              <a:rPr lang="de-DE" sz="2800" dirty="0"/>
              <a:t>Was ist ein Schlaganfall?</a:t>
            </a:r>
            <a:br>
              <a:rPr lang="de-DE" sz="2800" dirty="0"/>
            </a:br>
            <a:br>
              <a:rPr lang="de-DE" sz="2800" dirty="0"/>
            </a:br>
            <a:endParaRPr lang="de-DE" sz="2800" noProof="0" dirty="0"/>
          </a:p>
        </p:txBody>
      </p:sp>
    </p:spTree>
    <p:extLst>
      <p:ext uri="{BB962C8B-B14F-4D97-AF65-F5344CB8AC3E}">
        <p14:creationId xmlns:p14="http://schemas.microsoft.com/office/powerpoint/2010/main" val="39023417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512498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Was ist ein Schlaganfall?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3649"/>
            <a:ext cx="5506843" cy="4819232"/>
          </a:xfrm>
        </p:spPr>
        <p:txBody>
          <a:bodyPr anchor="t">
            <a:noAutofit/>
          </a:bodyPr>
          <a:lstStyle/>
          <a:p>
            <a:r>
              <a:rPr lang="de-DE" sz="2400" dirty="0"/>
              <a:t>Bedeutung für die Gesellschaft</a:t>
            </a:r>
            <a:br>
              <a:rPr lang="de-DE" sz="2400" dirty="0"/>
            </a:br>
            <a:endParaRPr lang="de-DE" sz="2400" dirty="0"/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In Deutschland etwa 700-750 Schlaganfälle täglich</a:t>
            </a: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Ca. 270.000 jährlich</a:t>
            </a: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Von allen Menschen zwischen 40 und 80 Jahren haben 2,9% einen Schlaganfall gehabt</a:t>
            </a: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Altersabhängig: Verdopplung der Häufigkeit alle 10 Jahre</a:t>
            </a:r>
          </a:p>
          <a:p>
            <a:pPr lvl="4"/>
            <a:r>
              <a:rPr lang="de-DE" sz="2000" dirty="0"/>
              <a:t>40-49: 0,9%</a:t>
            </a:r>
          </a:p>
          <a:p>
            <a:pPr lvl="4"/>
            <a:r>
              <a:rPr lang="de-DE" sz="2000" dirty="0">
                <a:solidFill>
                  <a:schemeClr val="tx2">
                    <a:lumMod val="50000"/>
                  </a:schemeClr>
                </a:solidFill>
              </a:rPr>
              <a:t>70-79: 7,1%</a:t>
            </a: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92E229-445C-467A-A031-2426FDB9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367" y="6332830"/>
            <a:ext cx="4784400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Quelle</a:t>
            </a:r>
            <a:r>
              <a:rPr lang="en-GB" dirty="0"/>
              <a:t>: Busch MA et al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766" y="900517"/>
            <a:ext cx="5890427" cy="38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8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512498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Was ist ein Schlaganfall?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3649"/>
            <a:ext cx="5506843" cy="4819232"/>
          </a:xfrm>
        </p:spPr>
        <p:txBody>
          <a:bodyPr anchor="t">
            <a:noAutofit/>
          </a:bodyPr>
          <a:lstStyle/>
          <a:p>
            <a:r>
              <a:rPr lang="de-DE" sz="2400" dirty="0"/>
              <a:t>Schlaganfall – die Folgen</a:t>
            </a:r>
            <a:br>
              <a:rPr lang="de-DE" sz="2400" dirty="0"/>
            </a:br>
            <a:endParaRPr lang="de-DE" sz="2400" dirty="0"/>
          </a:p>
          <a:p>
            <a:pPr lvl="3"/>
            <a:r>
              <a:rPr lang="de-DE" sz="2800" dirty="0">
                <a:solidFill>
                  <a:schemeClr val="tx2">
                    <a:lumMod val="50000"/>
                  </a:schemeClr>
                </a:solidFill>
              </a:rPr>
              <a:t>Der Schlaganfall ist die Erkrankung, die die meisten bleibenden Behinderungen im Erwachsenenalter verursacht</a:t>
            </a: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92E229-445C-467A-A031-2426FDB9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0367" y="6332830"/>
            <a:ext cx="4784400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Quelle</a:t>
            </a:r>
            <a:r>
              <a:rPr lang="en-GB" dirty="0"/>
              <a:t>: Berliner </a:t>
            </a:r>
            <a:r>
              <a:rPr lang="en-GB" dirty="0" err="1"/>
              <a:t>Schlaganfallregister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pSp>
        <p:nvGrpSpPr>
          <p:cNvPr id="63" name="Group 5"/>
          <p:cNvGrpSpPr>
            <a:grpSpLocks/>
          </p:cNvGrpSpPr>
          <p:nvPr/>
        </p:nvGrpSpPr>
        <p:grpSpPr bwMode="auto">
          <a:xfrm>
            <a:off x="6318460" y="1076853"/>
            <a:ext cx="6111875" cy="3851275"/>
            <a:chOff x="1240" y="1702"/>
            <a:chExt cx="4332" cy="2426"/>
          </a:xfrm>
        </p:grpSpPr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3456" y="2112"/>
              <a:ext cx="1040" cy="754"/>
            </a:xfrm>
            <a:custGeom>
              <a:avLst/>
              <a:gdLst>
                <a:gd name="T0" fmla="*/ 0 w 1195"/>
                <a:gd name="T1" fmla="*/ 453 h 824"/>
                <a:gd name="T2" fmla="*/ 1195 w 1195"/>
                <a:gd name="T3" fmla="*/ 0 h 824"/>
                <a:gd name="T4" fmla="*/ 1195 w 1195"/>
                <a:gd name="T5" fmla="*/ 371 h 824"/>
                <a:gd name="T6" fmla="*/ 0 w 1195"/>
                <a:gd name="T7" fmla="*/ 824 h 824"/>
                <a:gd name="T8" fmla="*/ 0 w 1195"/>
                <a:gd name="T9" fmla="*/ 453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5"/>
                <a:gd name="T16" fmla="*/ 0 h 824"/>
                <a:gd name="T17" fmla="*/ 1195 w 1195"/>
                <a:gd name="T18" fmla="*/ 824 h 8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5" h="824">
                  <a:moveTo>
                    <a:pt x="0" y="453"/>
                  </a:moveTo>
                  <a:lnTo>
                    <a:pt x="1195" y="0"/>
                  </a:lnTo>
                  <a:lnTo>
                    <a:pt x="1195" y="371"/>
                  </a:lnTo>
                  <a:lnTo>
                    <a:pt x="0" y="824"/>
                  </a:lnTo>
                  <a:lnTo>
                    <a:pt x="0" y="453"/>
                  </a:lnTo>
                  <a:close/>
                </a:path>
              </a:pathLst>
            </a:custGeom>
            <a:gradFill rotWithShape="0">
              <a:gsLst>
                <a:gs pos="0">
                  <a:srgbClr val="006F8B"/>
                </a:gs>
                <a:gs pos="100000">
                  <a:srgbClr val="00CC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1909" y="2214"/>
              <a:ext cx="1187" cy="604"/>
            </a:xfrm>
            <a:custGeom>
              <a:avLst/>
              <a:gdLst>
                <a:gd name="T0" fmla="*/ 1370 w 1370"/>
                <a:gd name="T1" fmla="*/ 289 h 660"/>
                <a:gd name="T2" fmla="*/ 0 w 1370"/>
                <a:gd name="T3" fmla="*/ 0 h 660"/>
                <a:gd name="T4" fmla="*/ 0 w 1370"/>
                <a:gd name="T5" fmla="*/ 371 h 660"/>
                <a:gd name="T6" fmla="*/ 1370 w 1370"/>
                <a:gd name="T7" fmla="*/ 660 h 660"/>
                <a:gd name="T8" fmla="*/ 1370 w 1370"/>
                <a:gd name="T9" fmla="*/ 289 h 6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0"/>
                <a:gd name="T16" fmla="*/ 0 h 660"/>
                <a:gd name="T17" fmla="*/ 1370 w 1370"/>
                <a:gd name="T18" fmla="*/ 660 h 6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0" h="660">
                  <a:moveTo>
                    <a:pt x="1370" y="289"/>
                  </a:moveTo>
                  <a:lnTo>
                    <a:pt x="0" y="0"/>
                  </a:lnTo>
                  <a:lnTo>
                    <a:pt x="0" y="371"/>
                  </a:lnTo>
                  <a:lnTo>
                    <a:pt x="1370" y="660"/>
                  </a:lnTo>
                  <a:lnTo>
                    <a:pt x="1370" y="289"/>
                  </a:lnTo>
                  <a:close/>
                </a:path>
              </a:pathLst>
            </a:custGeom>
            <a:gradFill rotWithShape="0">
              <a:gsLst>
                <a:gs pos="0">
                  <a:srgbClr val="0E4D1B"/>
                </a:gs>
                <a:gs pos="100000">
                  <a:srgbClr val="1EAA3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6" name="Rectangle 8"/>
            <p:cNvSpPr>
              <a:spLocks noChangeArrowheads="1"/>
            </p:cNvSpPr>
            <p:nvPr/>
          </p:nvSpPr>
          <p:spPr bwMode="auto">
            <a:xfrm>
              <a:off x="4103" y="1702"/>
              <a:ext cx="3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15</a:t>
              </a:r>
              <a:r>
                <a:rPr kumimoji="0" lang="en-GB" alt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%</a:t>
              </a:r>
              <a:endParaRPr kumimoji="0" lang="en-GB" alt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67" name="Rectangle 9"/>
            <p:cNvSpPr>
              <a:spLocks noChangeArrowheads="1"/>
            </p:cNvSpPr>
            <p:nvPr/>
          </p:nvSpPr>
          <p:spPr bwMode="auto">
            <a:xfrm>
              <a:off x="4785" y="3234"/>
              <a:ext cx="3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57%</a:t>
              </a:r>
              <a:endParaRPr kumimoji="0" lang="en-GB" alt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68" name="Rectangle 10"/>
            <p:cNvSpPr>
              <a:spLocks noChangeArrowheads="1"/>
            </p:cNvSpPr>
            <p:nvPr/>
          </p:nvSpPr>
          <p:spPr bwMode="auto">
            <a:xfrm>
              <a:off x="1903" y="1751"/>
              <a:ext cx="3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19%</a:t>
              </a:r>
              <a:endParaRPr kumimoji="0" lang="en-GB" alt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69" name="Rectangle 11"/>
            <p:cNvSpPr>
              <a:spLocks noChangeArrowheads="1"/>
            </p:cNvSpPr>
            <p:nvPr/>
          </p:nvSpPr>
          <p:spPr bwMode="auto">
            <a:xfrm>
              <a:off x="1240" y="2512"/>
              <a:ext cx="2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9%</a:t>
              </a:r>
              <a:endParaRPr kumimoji="0" lang="en-GB" alt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1657" y="2681"/>
              <a:ext cx="1274" cy="468"/>
            </a:xfrm>
            <a:custGeom>
              <a:avLst/>
              <a:gdLst>
                <a:gd name="T0" fmla="*/ 1463 w 1463"/>
                <a:gd name="T1" fmla="*/ 0 h 512"/>
                <a:gd name="T2" fmla="*/ 0 w 1463"/>
                <a:gd name="T3" fmla="*/ 145 h 512"/>
                <a:gd name="T4" fmla="*/ 9 w 1463"/>
                <a:gd name="T5" fmla="*/ 512 h 512"/>
                <a:gd name="T6" fmla="*/ 1463 w 1463"/>
                <a:gd name="T7" fmla="*/ 371 h 512"/>
                <a:gd name="T8" fmla="*/ 1463 w 1463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3"/>
                <a:gd name="T16" fmla="*/ 0 h 512"/>
                <a:gd name="T17" fmla="*/ 1463 w 1463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3" h="512">
                  <a:moveTo>
                    <a:pt x="1463" y="0"/>
                  </a:moveTo>
                  <a:lnTo>
                    <a:pt x="0" y="145"/>
                  </a:lnTo>
                  <a:lnTo>
                    <a:pt x="9" y="512"/>
                  </a:lnTo>
                  <a:lnTo>
                    <a:pt x="1463" y="371"/>
                  </a:lnTo>
                  <a:lnTo>
                    <a:pt x="1463" y="0"/>
                  </a:lnTo>
                  <a:close/>
                </a:path>
              </a:pathLst>
            </a:custGeom>
            <a:gradFill rotWithShape="0">
              <a:gsLst>
                <a:gs pos="0">
                  <a:srgbClr val="8369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2181" y="2956"/>
              <a:ext cx="2545" cy="1148"/>
            </a:xfrm>
            <a:custGeom>
              <a:avLst/>
              <a:gdLst>
                <a:gd name="T0" fmla="*/ 0 w 2911"/>
                <a:gd name="T1" fmla="*/ 82 h 1255"/>
                <a:gd name="T2" fmla="*/ 0 w 2911"/>
                <a:gd name="T3" fmla="*/ 444 h 1255"/>
                <a:gd name="T4" fmla="*/ 2908 w 2911"/>
                <a:gd name="T5" fmla="*/ 410 h 1255"/>
                <a:gd name="T6" fmla="*/ 2908 w 2911"/>
                <a:gd name="T7" fmla="*/ 0 h 1255"/>
                <a:gd name="T8" fmla="*/ 0 w 2911"/>
                <a:gd name="T9" fmla="*/ 82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1"/>
                <a:gd name="T16" fmla="*/ 0 h 1255"/>
                <a:gd name="T17" fmla="*/ 2911 w 2911"/>
                <a:gd name="T18" fmla="*/ 1255 h 1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1" h="1255">
                  <a:moveTo>
                    <a:pt x="0" y="82"/>
                  </a:moveTo>
                  <a:cubicBezTo>
                    <a:pt x="0" y="82"/>
                    <a:pt x="1" y="138"/>
                    <a:pt x="0" y="444"/>
                  </a:cubicBezTo>
                  <a:cubicBezTo>
                    <a:pt x="373" y="1255"/>
                    <a:pt x="2668" y="1117"/>
                    <a:pt x="2908" y="410"/>
                  </a:cubicBezTo>
                  <a:cubicBezTo>
                    <a:pt x="2911" y="142"/>
                    <a:pt x="2908" y="0"/>
                    <a:pt x="2908" y="0"/>
                  </a:cubicBezTo>
                  <a:cubicBezTo>
                    <a:pt x="1451" y="29"/>
                    <a:pt x="606" y="65"/>
                    <a:pt x="0" y="82"/>
                  </a:cubicBezTo>
                  <a:close/>
                </a:path>
              </a:pathLst>
            </a:custGeom>
            <a:gradFill rotWithShape="0">
              <a:gsLst>
                <a:gs pos="0">
                  <a:srgbClr val="640000"/>
                </a:gs>
                <a:gs pos="100000">
                  <a:srgbClr val="FF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72" name="Group 14"/>
            <p:cNvGrpSpPr>
              <a:grpSpLocks/>
            </p:cNvGrpSpPr>
            <p:nvPr/>
          </p:nvGrpSpPr>
          <p:grpSpPr bwMode="auto">
            <a:xfrm>
              <a:off x="1654" y="1791"/>
              <a:ext cx="3918" cy="2337"/>
              <a:chOff x="1654" y="2040"/>
              <a:chExt cx="3918" cy="1962"/>
            </a:xfrm>
          </p:grpSpPr>
          <p:sp>
            <p:nvSpPr>
              <p:cNvPr id="77" name="Freeform 15"/>
              <p:cNvSpPr>
                <a:spLocks/>
              </p:cNvSpPr>
              <p:nvPr/>
            </p:nvSpPr>
            <p:spPr bwMode="auto">
              <a:xfrm>
                <a:off x="1909" y="2040"/>
                <a:ext cx="1189" cy="585"/>
              </a:xfrm>
              <a:custGeom>
                <a:avLst/>
                <a:gdLst>
                  <a:gd name="T0" fmla="*/ 0 w 1366"/>
                  <a:gd name="T1" fmla="*/ 463 h 762"/>
                  <a:gd name="T2" fmla="*/ 1366 w 1366"/>
                  <a:gd name="T3" fmla="*/ 10 h 762"/>
                  <a:gd name="T4" fmla="*/ 1366 w 1366"/>
                  <a:gd name="T5" fmla="*/ 762 h 762"/>
                  <a:gd name="T6" fmla="*/ 0 w 1366"/>
                  <a:gd name="T7" fmla="*/ 463 h 7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66"/>
                  <a:gd name="T13" fmla="*/ 0 h 762"/>
                  <a:gd name="T14" fmla="*/ 1366 w 1366"/>
                  <a:gd name="T15" fmla="*/ 762 h 7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66" h="762">
                    <a:moveTo>
                      <a:pt x="0" y="463"/>
                    </a:moveTo>
                    <a:cubicBezTo>
                      <a:pt x="343" y="28"/>
                      <a:pt x="1152" y="0"/>
                      <a:pt x="1366" y="10"/>
                    </a:cubicBezTo>
                    <a:cubicBezTo>
                      <a:pt x="1366" y="386"/>
                      <a:pt x="1366" y="762"/>
                      <a:pt x="1366" y="762"/>
                    </a:cubicBezTo>
                    <a:cubicBezTo>
                      <a:pt x="1366" y="762"/>
                      <a:pt x="103" y="496"/>
                      <a:pt x="0" y="46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167B2C"/>
                  </a:gs>
                  <a:gs pos="100000">
                    <a:srgbClr val="1EAA3C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22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8" name="Freeform 16"/>
              <p:cNvSpPr>
                <a:spLocks/>
              </p:cNvSpPr>
              <p:nvPr/>
            </p:nvSpPr>
            <p:spPr bwMode="auto">
              <a:xfrm>
                <a:off x="3466" y="2054"/>
                <a:ext cx="1043" cy="602"/>
              </a:xfrm>
              <a:custGeom>
                <a:avLst/>
                <a:gdLst>
                  <a:gd name="T0" fmla="*/ 1 w 1198"/>
                  <a:gd name="T1" fmla="*/ 784 h 784"/>
                  <a:gd name="T2" fmla="*/ 0 w 1198"/>
                  <a:gd name="T3" fmla="*/ 25 h 784"/>
                  <a:gd name="T4" fmla="*/ 1198 w 1198"/>
                  <a:gd name="T5" fmla="*/ 328 h 784"/>
                  <a:gd name="T6" fmla="*/ 0 60000 65536"/>
                  <a:gd name="T7" fmla="*/ 0 60000 65536"/>
                  <a:gd name="T8" fmla="*/ 0 60000 65536"/>
                  <a:gd name="T9" fmla="*/ 0 w 1198"/>
                  <a:gd name="T10" fmla="*/ 0 h 784"/>
                  <a:gd name="T11" fmla="*/ 1198 w 1198"/>
                  <a:gd name="T12" fmla="*/ 784 h 7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98" h="784">
                    <a:moveTo>
                      <a:pt x="1" y="784"/>
                    </a:moveTo>
                    <a:cubicBezTo>
                      <a:pt x="3" y="50"/>
                      <a:pt x="4" y="756"/>
                      <a:pt x="0" y="25"/>
                    </a:cubicBezTo>
                    <a:cubicBezTo>
                      <a:pt x="385" y="0"/>
                      <a:pt x="957" y="121"/>
                      <a:pt x="1198" y="328"/>
                    </a:cubicBezTo>
                  </a:path>
                </a:pathLst>
              </a:custGeom>
              <a:gradFill rotWithShape="0">
                <a:gsLst>
                  <a:gs pos="0">
                    <a:srgbClr val="008EB2"/>
                  </a:gs>
                  <a:gs pos="100000">
                    <a:srgbClr val="00CC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22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eform 17"/>
              <p:cNvSpPr>
                <a:spLocks/>
              </p:cNvSpPr>
              <p:nvPr/>
            </p:nvSpPr>
            <p:spPr bwMode="auto">
              <a:xfrm>
                <a:off x="1654" y="2557"/>
                <a:ext cx="1273" cy="342"/>
              </a:xfrm>
              <a:custGeom>
                <a:avLst/>
                <a:gdLst>
                  <a:gd name="T0" fmla="*/ 2 w 1462"/>
                  <a:gd name="T1" fmla="*/ 446 h 446"/>
                  <a:gd name="T2" fmla="*/ 82 w 1462"/>
                  <a:gd name="T3" fmla="*/ 0 h 446"/>
                  <a:gd name="T4" fmla="*/ 1462 w 1462"/>
                  <a:gd name="T5" fmla="*/ 298 h 446"/>
                  <a:gd name="T6" fmla="*/ 2 w 1462"/>
                  <a:gd name="T7" fmla="*/ 446 h 4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62"/>
                  <a:gd name="T13" fmla="*/ 0 h 446"/>
                  <a:gd name="T14" fmla="*/ 1462 w 1462"/>
                  <a:gd name="T15" fmla="*/ 446 h 4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62" h="446">
                    <a:moveTo>
                      <a:pt x="2" y="446"/>
                    </a:moveTo>
                    <a:cubicBezTo>
                      <a:pt x="0" y="252"/>
                      <a:pt x="39" y="50"/>
                      <a:pt x="82" y="0"/>
                    </a:cubicBezTo>
                    <a:cubicBezTo>
                      <a:pt x="82" y="0"/>
                      <a:pt x="1218" y="241"/>
                      <a:pt x="1462" y="298"/>
                    </a:cubicBezTo>
                    <a:cubicBezTo>
                      <a:pt x="1334" y="314"/>
                      <a:pt x="738" y="373"/>
                      <a:pt x="2" y="44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D1A7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22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80" name="Freeform 18"/>
              <p:cNvSpPr>
                <a:spLocks/>
              </p:cNvSpPr>
              <p:nvPr/>
            </p:nvSpPr>
            <p:spPr bwMode="auto">
              <a:xfrm>
                <a:off x="2185" y="2630"/>
                <a:ext cx="3387" cy="1372"/>
              </a:xfrm>
              <a:custGeom>
                <a:avLst/>
                <a:gdLst>
                  <a:gd name="T0" fmla="*/ 0 w 3891"/>
                  <a:gd name="T1" fmla="*/ 588 h 1788"/>
                  <a:gd name="T2" fmla="*/ 1479 w 3891"/>
                  <a:gd name="T3" fmla="*/ 438 h 1788"/>
                  <a:gd name="T4" fmla="*/ 2637 w 3891"/>
                  <a:gd name="T5" fmla="*/ 0 h 1788"/>
                  <a:gd name="T6" fmla="*/ 0 w 3891"/>
                  <a:gd name="T7" fmla="*/ 588 h 17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91"/>
                  <a:gd name="T13" fmla="*/ 0 h 1788"/>
                  <a:gd name="T14" fmla="*/ 3891 w 3891"/>
                  <a:gd name="T15" fmla="*/ 1788 h 17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91" h="1788">
                    <a:moveTo>
                      <a:pt x="0" y="588"/>
                    </a:moveTo>
                    <a:cubicBezTo>
                      <a:pt x="684" y="528"/>
                      <a:pt x="883" y="506"/>
                      <a:pt x="1479" y="438"/>
                    </a:cubicBezTo>
                    <a:cubicBezTo>
                      <a:pt x="2487" y="54"/>
                      <a:pt x="1542" y="423"/>
                      <a:pt x="2637" y="0"/>
                    </a:cubicBezTo>
                    <a:cubicBezTo>
                      <a:pt x="3891" y="1011"/>
                      <a:pt x="576" y="1788"/>
                      <a:pt x="0" y="5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A0000"/>
                  </a:gs>
                  <a:gs pos="100000">
                    <a:srgbClr val="FF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22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3" name="Rectangle 19"/>
            <p:cNvSpPr>
              <a:spLocks noChangeArrowheads="1"/>
            </p:cNvSpPr>
            <p:nvPr/>
          </p:nvSpPr>
          <p:spPr bwMode="auto">
            <a:xfrm>
              <a:off x="2112" y="2016"/>
              <a:ext cx="127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Schwere</a:t>
              </a:r>
              <a:r>
                <a:rPr kumimoji="0" lang="en-GB" alt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Behinderung</a:t>
              </a:r>
              <a:r>
                <a:rPr kumimoji="0" lang="en-GB" alt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  </a:t>
              </a:r>
              <a:endParaRPr kumimoji="0" lang="en-GB" alt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4" name="Rectangle 20"/>
            <p:cNvSpPr>
              <a:spLocks noChangeArrowheads="1"/>
            </p:cNvSpPr>
            <p:nvPr/>
          </p:nvSpPr>
          <p:spPr bwMode="auto">
            <a:xfrm>
              <a:off x="2688" y="3120"/>
              <a:ext cx="173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Keine</a:t>
              </a:r>
              <a:r>
                <a:rPr kumimoji="0" lang="en-GB" alt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/ </a:t>
              </a: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leichte</a:t>
              </a:r>
              <a:r>
                <a:rPr kumimoji="0" lang="en-GB" alt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Behinderung</a:t>
              </a:r>
              <a:endParaRPr kumimoji="0" lang="en-GB" alt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5" name="Rectangle 21"/>
            <p:cNvSpPr>
              <a:spLocks noChangeArrowheads="1"/>
            </p:cNvSpPr>
            <p:nvPr/>
          </p:nvSpPr>
          <p:spPr bwMode="auto">
            <a:xfrm>
              <a:off x="1728" y="2592"/>
              <a:ext cx="120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Mittelschwere</a:t>
              </a:r>
              <a:endParaRPr kumimoji="0" lang="en-GB" alt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2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Behinderung</a:t>
              </a:r>
              <a:endParaRPr kumimoji="0" lang="en-GB" alt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6" name="Text Box 22"/>
            <p:cNvSpPr txBox="1">
              <a:spLocks noChangeArrowheads="1"/>
            </p:cNvSpPr>
            <p:nvPr/>
          </p:nvSpPr>
          <p:spPr bwMode="auto">
            <a:xfrm>
              <a:off x="3523" y="1741"/>
              <a:ext cx="735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9600" b="0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Wingdings 2" panose="05020102010507070707" pitchFamily="18" charset="2"/>
                </a:rPr>
                <a:t></a:t>
              </a:r>
              <a:endParaRPr kumimoji="0" lang="de-DE" altLang="de-DE" sz="96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81" name="Footer Placeholder 8">
            <a:extLst>
              <a:ext uri="{FF2B5EF4-FFF2-40B4-BE49-F238E27FC236}">
                <a16:creationId xmlns:a16="http://schemas.microsoft.com/office/drawing/2014/main" id="{1892E229-445C-467A-A031-2426FDB9E3D3}"/>
              </a:ext>
            </a:extLst>
          </p:cNvPr>
          <p:cNvSpPr txBox="1">
            <a:spLocks/>
          </p:cNvSpPr>
          <p:nvPr/>
        </p:nvSpPr>
        <p:spPr>
          <a:xfrm>
            <a:off x="6306391" y="4873754"/>
            <a:ext cx="5442785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521711" rtl="0" eaLnBrk="1" latinLnBrk="0" hangingPunct="1">
              <a:defRPr sz="1100" b="0" i="0" kern="1200">
                <a:solidFill>
                  <a:schemeClr val="tx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521711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422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5133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844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8555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0266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1976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3687" algn="l" defTabSz="521711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400" dirty="0" err="1">
                <a:solidFill>
                  <a:schemeClr val="bg1"/>
                </a:solidFill>
              </a:rPr>
              <a:t>Folgen</a:t>
            </a:r>
            <a:r>
              <a:rPr lang="en-GB" sz="2400" dirty="0">
                <a:solidFill>
                  <a:schemeClr val="bg1"/>
                </a:solidFill>
              </a:rPr>
              <a:t> 3 </a:t>
            </a:r>
            <a:r>
              <a:rPr lang="en-GB" sz="2400" dirty="0" err="1">
                <a:solidFill>
                  <a:schemeClr val="bg1"/>
                </a:solidFill>
              </a:rPr>
              <a:t>Monate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nach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Schlaganfall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25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512498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Was ist ein Schlaganfall?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3649"/>
            <a:ext cx="5506843" cy="4819232"/>
          </a:xfrm>
        </p:spPr>
        <p:txBody>
          <a:bodyPr anchor="t">
            <a:noAutofit/>
          </a:bodyPr>
          <a:lstStyle/>
          <a:p>
            <a:r>
              <a:rPr lang="de-DE" sz="2400" dirty="0"/>
              <a:t>Pathophysiologie</a:t>
            </a:r>
            <a:br>
              <a:rPr lang="de-DE" sz="2400" dirty="0"/>
            </a:br>
            <a:endParaRPr lang="de-DE" sz="2400" dirty="0"/>
          </a:p>
          <a:p>
            <a:pPr lvl="3"/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Das Gehirn wird durch Blut mit Energie versorgt</a:t>
            </a:r>
          </a:p>
          <a:p>
            <a:pPr lvl="3"/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Transportweg für das Blut sind die Blutgefäße</a:t>
            </a:r>
          </a:p>
          <a:p>
            <a:pPr lvl="3"/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Der Schlaganfall ist eine Durchblutungsstörung des Gehirns</a:t>
            </a: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Picture 4" descr="dia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2699"/>
              </a:clrFrom>
              <a:clrTo>
                <a:srgbClr val="0026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81" y="244909"/>
            <a:ext cx="4160568" cy="65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734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40E-7A75-4241-B3CD-7026592D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8" y="512498"/>
            <a:ext cx="5292112" cy="776038"/>
          </a:xfrm>
        </p:spPr>
        <p:txBody>
          <a:bodyPr anchor="t">
            <a:normAutofit/>
          </a:bodyPr>
          <a:lstStyle/>
          <a:p>
            <a:r>
              <a:rPr lang="de-DE" dirty="0"/>
              <a:t>Was ist ein Schlaganfall?</a:t>
            </a:r>
            <a:endParaRPr lang="de-D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B101A-4FEF-40D8-9950-42D1FA51A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133649"/>
            <a:ext cx="5506843" cy="4819232"/>
          </a:xfrm>
        </p:spPr>
        <p:txBody>
          <a:bodyPr anchor="t">
            <a:noAutofit/>
          </a:bodyPr>
          <a:lstStyle/>
          <a:p>
            <a:r>
              <a:rPr lang="de-DE" sz="2400" dirty="0"/>
              <a:t>Pathophysiologie</a:t>
            </a:r>
            <a:br>
              <a:rPr lang="de-DE" sz="2400" dirty="0"/>
            </a:br>
            <a:endParaRPr lang="de-DE" sz="2400" dirty="0"/>
          </a:p>
          <a:p>
            <a:pPr lvl="3"/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Meist kommt es zu einem Gefäßverschluss durch ein Blutgerinnsel</a:t>
            </a:r>
          </a:p>
          <a:p>
            <a:pPr lvl="3"/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Seltener kommt es zu einer Blutung durch ein geplatztes Gefäß</a:t>
            </a:r>
          </a:p>
          <a:p>
            <a:pPr lvl="3"/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r>
              <a:rPr lang="de-DE" sz="2400" dirty="0">
                <a:solidFill>
                  <a:schemeClr val="tx2">
                    <a:lumMod val="50000"/>
                  </a:schemeClr>
                </a:solidFill>
              </a:rPr>
              <a:t>Für die Unterscheidung muss ein CT oder MRT durchgeführt werden</a:t>
            </a:r>
          </a:p>
          <a:p>
            <a:pPr lvl="3"/>
            <a:endParaRPr lang="de-DE" sz="2400" dirty="0">
              <a:solidFill>
                <a:schemeClr val="tx2">
                  <a:lumMod val="50000"/>
                </a:schemeClr>
              </a:solidFill>
            </a:endParaRPr>
          </a:p>
          <a:p>
            <a:pPr lvl="3"/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lvl="3" indent="0">
              <a:buNone/>
            </a:pPr>
            <a:endParaRPr lang="de-DE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F7CF56-AD11-4C7D-A063-567971D6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881" y="6332830"/>
            <a:ext cx="507262" cy="27345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2B354EE-31EA-4FC2-9496-7B620218323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6" name="Picture 7" descr="WeisserInfarkt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64" y="77637"/>
            <a:ext cx="4687767" cy="331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oterInfarkt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63" y="3543265"/>
            <a:ext cx="4616419" cy="322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0940631" y="1645870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</a:rPr>
              <a:t>85%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0940631" y="4960856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164624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246977" y="417428"/>
            <a:ext cx="11368018" cy="413014"/>
          </a:xfrm>
        </p:spPr>
        <p:txBody>
          <a:bodyPr/>
          <a:lstStyle/>
          <a:p>
            <a:pPr algn="ctr"/>
            <a:r>
              <a:rPr lang="de-DE" altLang="de-DE" dirty="0"/>
              <a:t>Warum ist ein Schlaganfall ein Notfall?</a:t>
            </a:r>
          </a:p>
        </p:txBody>
      </p:sp>
      <p:sp>
        <p:nvSpPr>
          <p:cNvPr id="5" name="Line 1028"/>
          <p:cNvSpPr>
            <a:spLocks noChangeShapeType="1"/>
          </p:cNvSpPr>
          <p:nvPr/>
        </p:nvSpPr>
        <p:spPr bwMode="auto">
          <a:xfrm>
            <a:off x="3738203" y="1721030"/>
            <a:ext cx="0" cy="32940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Line 1029"/>
          <p:cNvSpPr>
            <a:spLocks noChangeShapeType="1"/>
          </p:cNvSpPr>
          <p:nvPr/>
        </p:nvSpPr>
        <p:spPr bwMode="auto">
          <a:xfrm>
            <a:off x="3662003" y="1711505"/>
            <a:ext cx="85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1030"/>
          <p:cNvSpPr>
            <a:spLocks noChangeShapeType="1"/>
          </p:cNvSpPr>
          <p:nvPr/>
        </p:nvSpPr>
        <p:spPr bwMode="auto">
          <a:xfrm>
            <a:off x="3654065" y="5015092"/>
            <a:ext cx="32527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1031"/>
          <p:cNvSpPr>
            <a:spLocks noChangeShapeType="1"/>
          </p:cNvSpPr>
          <p:nvPr/>
        </p:nvSpPr>
        <p:spPr bwMode="auto">
          <a:xfrm>
            <a:off x="3662003" y="2568755"/>
            <a:ext cx="85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032"/>
          <p:cNvSpPr>
            <a:spLocks noChangeShapeType="1"/>
          </p:cNvSpPr>
          <p:nvPr/>
        </p:nvSpPr>
        <p:spPr bwMode="auto">
          <a:xfrm>
            <a:off x="3662003" y="3400605"/>
            <a:ext cx="85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033"/>
          <p:cNvSpPr>
            <a:spLocks noChangeShapeType="1"/>
          </p:cNvSpPr>
          <p:nvPr/>
        </p:nvSpPr>
        <p:spPr bwMode="auto">
          <a:xfrm>
            <a:off x="3662003" y="4229280"/>
            <a:ext cx="857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1034"/>
          <p:cNvSpPr>
            <a:spLocks noChangeShapeType="1"/>
          </p:cNvSpPr>
          <p:nvPr/>
        </p:nvSpPr>
        <p:spPr bwMode="auto">
          <a:xfrm rot="5400000">
            <a:off x="4712134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035"/>
          <p:cNvSpPr>
            <a:spLocks noChangeShapeType="1"/>
          </p:cNvSpPr>
          <p:nvPr/>
        </p:nvSpPr>
        <p:spPr bwMode="auto">
          <a:xfrm rot="5400000">
            <a:off x="4159684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036"/>
          <p:cNvSpPr>
            <a:spLocks noChangeShapeType="1"/>
          </p:cNvSpPr>
          <p:nvPr/>
        </p:nvSpPr>
        <p:spPr bwMode="auto">
          <a:xfrm rot="5400000">
            <a:off x="5812271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037"/>
          <p:cNvSpPr>
            <a:spLocks noChangeShapeType="1"/>
          </p:cNvSpPr>
          <p:nvPr/>
        </p:nvSpPr>
        <p:spPr bwMode="auto">
          <a:xfrm rot="5400000">
            <a:off x="5259821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1038"/>
          <p:cNvSpPr>
            <a:spLocks noChangeShapeType="1"/>
          </p:cNvSpPr>
          <p:nvPr/>
        </p:nvSpPr>
        <p:spPr bwMode="auto">
          <a:xfrm rot="5400000">
            <a:off x="7464859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039"/>
          <p:cNvSpPr>
            <a:spLocks noChangeShapeType="1"/>
          </p:cNvSpPr>
          <p:nvPr/>
        </p:nvSpPr>
        <p:spPr bwMode="auto">
          <a:xfrm rot="5400000">
            <a:off x="6359959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1040"/>
          <p:cNvSpPr>
            <a:spLocks noChangeShapeType="1"/>
          </p:cNvSpPr>
          <p:nvPr/>
        </p:nvSpPr>
        <p:spPr bwMode="auto">
          <a:xfrm rot="5400000">
            <a:off x="8017309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041"/>
          <p:cNvSpPr>
            <a:spLocks noChangeShapeType="1"/>
          </p:cNvSpPr>
          <p:nvPr/>
        </p:nvSpPr>
        <p:spPr bwMode="auto">
          <a:xfrm rot="5400000">
            <a:off x="8569759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042"/>
          <p:cNvSpPr>
            <a:spLocks noChangeShapeType="1"/>
          </p:cNvSpPr>
          <p:nvPr/>
        </p:nvSpPr>
        <p:spPr bwMode="auto">
          <a:xfrm rot="5400000">
            <a:off x="9126971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043"/>
          <p:cNvSpPr>
            <a:spLocks noChangeShapeType="1"/>
          </p:cNvSpPr>
          <p:nvPr/>
        </p:nvSpPr>
        <p:spPr bwMode="auto">
          <a:xfrm rot="5400000">
            <a:off x="9679421" y="5060336"/>
            <a:ext cx="9048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1044"/>
          <p:cNvSpPr>
            <a:spLocks noChangeShapeType="1"/>
          </p:cNvSpPr>
          <p:nvPr/>
        </p:nvSpPr>
        <p:spPr bwMode="auto">
          <a:xfrm>
            <a:off x="6995753" y="5015092"/>
            <a:ext cx="191135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1045"/>
          <p:cNvSpPr>
            <a:spLocks noChangeShapeType="1"/>
          </p:cNvSpPr>
          <p:nvPr/>
        </p:nvSpPr>
        <p:spPr bwMode="auto">
          <a:xfrm>
            <a:off x="9002353" y="5015092"/>
            <a:ext cx="1074737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Rectangle 1050"/>
          <p:cNvSpPr>
            <a:spLocks noChangeArrowheads="1"/>
          </p:cNvSpPr>
          <p:nvPr/>
        </p:nvSpPr>
        <p:spPr bwMode="auto">
          <a:xfrm>
            <a:off x="6413140" y="1195567"/>
            <a:ext cx="573088" cy="319088"/>
          </a:xfrm>
          <a:prstGeom prst="rect">
            <a:avLst/>
          </a:prstGeom>
          <a:solidFill>
            <a:schemeClr val="tx1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4" name="Rectangle 1051"/>
          <p:cNvSpPr>
            <a:spLocks noChangeArrowheads="1"/>
          </p:cNvSpPr>
          <p:nvPr/>
        </p:nvSpPr>
        <p:spPr bwMode="auto">
          <a:xfrm>
            <a:off x="7132278" y="1881367"/>
            <a:ext cx="2568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b="1" dirty="0"/>
              <a:t>„Penumbra“</a:t>
            </a:r>
          </a:p>
          <a:p>
            <a:r>
              <a:rPr lang="de-DE" altLang="de-DE" sz="2000" b="1" dirty="0"/>
              <a:t>Funktionelle Läsion</a:t>
            </a:r>
          </a:p>
          <a:p>
            <a:r>
              <a:rPr lang="de-DE" altLang="de-DE" sz="2000" b="1" dirty="0"/>
              <a:t>„rettbares Gewebe“</a:t>
            </a:r>
          </a:p>
        </p:txBody>
      </p:sp>
      <p:sp>
        <p:nvSpPr>
          <p:cNvPr id="25" name="Rectangle 1052"/>
          <p:cNvSpPr>
            <a:spLocks noChangeArrowheads="1"/>
          </p:cNvSpPr>
          <p:nvPr/>
        </p:nvSpPr>
        <p:spPr bwMode="auto">
          <a:xfrm>
            <a:off x="7132278" y="1114605"/>
            <a:ext cx="2482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b="1"/>
              <a:t>Infarkt</a:t>
            </a:r>
          </a:p>
          <a:p>
            <a:r>
              <a:rPr lang="de-DE" altLang="de-DE" sz="2000" b="1"/>
              <a:t>Strukturelle Läsion</a:t>
            </a:r>
          </a:p>
        </p:txBody>
      </p:sp>
      <p:sp>
        <p:nvSpPr>
          <p:cNvPr id="26" name="Line 1056"/>
          <p:cNvSpPr>
            <a:spLocks noChangeShapeType="1"/>
          </p:cNvSpPr>
          <p:nvPr/>
        </p:nvSpPr>
        <p:spPr bwMode="auto">
          <a:xfrm>
            <a:off x="2990490" y="6085067"/>
            <a:ext cx="533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7" name="Picture 1065" descr="uhr-ren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90" y="5494517"/>
            <a:ext cx="1143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1066"/>
          <p:cNvSpPr>
            <a:spLocks noChangeArrowheads="1"/>
          </p:cNvSpPr>
          <p:nvPr/>
        </p:nvSpPr>
        <p:spPr bwMode="auto">
          <a:xfrm>
            <a:off x="1771290" y="4103867"/>
            <a:ext cx="1143000" cy="1676400"/>
          </a:xfrm>
          <a:prstGeom prst="lightningBol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29" name="Picture 1068" descr="Gehirn von schräg oben Kopi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90" y="1894067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053"/>
          <p:cNvSpPr>
            <a:spLocks noChangeArrowheads="1"/>
          </p:cNvSpPr>
          <p:nvPr/>
        </p:nvSpPr>
        <p:spPr bwMode="auto">
          <a:xfrm>
            <a:off x="2842853" y="3548242"/>
            <a:ext cx="108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Minuten</a:t>
            </a:r>
          </a:p>
        </p:txBody>
      </p:sp>
      <p:sp>
        <p:nvSpPr>
          <p:cNvPr id="31" name="Oval 1058"/>
          <p:cNvSpPr>
            <a:spLocks noChangeArrowheads="1"/>
          </p:cNvSpPr>
          <p:nvPr/>
        </p:nvSpPr>
        <p:spPr bwMode="auto">
          <a:xfrm>
            <a:off x="2534878" y="2289355"/>
            <a:ext cx="1041400" cy="939800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2" name="Oval 1059"/>
          <p:cNvSpPr>
            <a:spLocks noChangeArrowheads="1"/>
          </p:cNvSpPr>
          <p:nvPr/>
        </p:nvSpPr>
        <p:spPr bwMode="auto">
          <a:xfrm>
            <a:off x="2968265" y="2679880"/>
            <a:ext cx="174625" cy="1571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3" name="Text Box 1057"/>
          <p:cNvSpPr txBox="1">
            <a:spLocks noChangeArrowheads="1"/>
          </p:cNvSpPr>
          <p:nvPr/>
        </p:nvSpPr>
        <p:spPr bwMode="auto">
          <a:xfrm>
            <a:off x="3752490" y="5464355"/>
            <a:ext cx="904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3200" b="1"/>
              <a:t>Zeit</a:t>
            </a:r>
          </a:p>
        </p:txBody>
      </p:sp>
      <p:grpSp>
        <p:nvGrpSpPr>
          <p:cNvPr id="34" name="Group 1076"/>
          <p:cNvGrpSpPr>
            <a:grpSpLocks/>
          </p:cNvGrpSpPr>
          <p:nvPr/>
        </p:nvGrpSpPr>
        <p:grpSpPr bwMode="auto">
          <a:xfrm>
            <a:off x="4387490" y="2789417"/>
            <a:ext cx="2057400" cy="1863725"/>
            <a:chOff x="1840" y="1764"/>
            <a:chExt cx="1296" cy="1174"/>
          </a:xfrm>
        </p:grpSpPr>
        <p:pic>
          <p:nvPicPr>
            <p:cNvPr id="35" name="Picture 1069" descr="Gehirn von schräg oben Kopie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1"/>
            <a:stretch>
              <a:fillRect/>
            </a:stretch>
          </p:blipFill>
          <p:spPr bwMode="auto">
            <a:xfrm>
              <a:off x="1840" y="1764"/>
              <a:ext cx="1248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1054"/>
            <p:cNvSpPr>
              <a:spLocks noChangeArrowheads="1"/>
            </p:cNvSpPr>
            <p:nvPr/>
          </p:nvSpPr>
          <p:spPr bwMode="auto">
            <a:xfrm>
              <a:off x="1872" y="2688"/>
              <a:ext cx="1264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2000"/>
                <a:t>wenige Stunden</a:t>
              </a:r>
            </a:p>
          </p:txBody>
        </p:sp>
        <p:grpSp>
          <p:nvGrpSpPr>
            <p:cNvPr id="37" name="Group 1067"/>
            <p:cNvGrpSpPr>
              <a:grpSpLocks/>
            </p:cNvGrpSpPr>
            <p:nvPr/>
          </p:nvGrpSpPr>
          <p:grpSpPr bwMode="auto">
            <a:xfrm>
              <a:off x="2185" y="1825"/>
              <a:ext cx="546" cy="542"/>
              <a:chOff x="1914" y="1942"/>
              <a:chExt cx="546" cy="542"/>
            </a:xfrm>
          </p:grpSpPr>
          <p:sp>
            <p:nvSpPr>
              <p:cNvPr id="38" name="Oval 1060"/>
              <p:cNvSpPr>
                <a:spLocks noChangeArrowheads="1"/>
              </p:cNvSpPr>
              <p:nvPr/>
            </p:nvSpPr>
            <p:spPr bwMode="auto">
              <a:xfrm>
                <a:off x="1914" y="1942"/>
                <a:ext cx="546" cy="542"/>
              </a:xfrm>
              <a:prstGeom prst="ellipse">
                <a:avLst/>
              </a:pr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" name="Oval 1061"/>
              <p:cNvSpPr>
                <a:spLocks noChangeArrowheads="1"/>
              </p:cNvSpPr>
              <p:nvPr/>
            </p:nvSpPr>
            <p:spPr bwMode="auto">
              <a:xfrm>
                <a:off x="2078" y="2139"/>
                <a:ext cx="164" cy="1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</p:grpSp>
      </p:grpSp>
      <p:sp>
        <p:nvSpPr>
          <p:cNvPr id="40" name="Rectangle 1049"/>
          <p:cNvSpPr>
            <a:spLocks noChangeArrowheads="1"/>
          </p:cNvSpPr>
          <p:nvPr/>
        </p:nvSpPr>
        <p:spPr bwMode="auto">
          <a:xfrm>
            <a:off x="6413140" y="1963917"/>
            <a:ext cx="573088" cy="31591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41" name="Group 1074"/>
          <p:cNvGrpSpPr>
            <a:grpSpLocks/>
          </p:cNvGrpSpPr>
          <p:nvPr/>
        </p:nvGrpSpPr>
        <p:grpSpPr bwMode="auto">
          <a:xfrm>
            <a:off x="6343290" y="3570467"/>
            <a:ext cx="2144713" cy="1920875"/>
            <a:chOff x="3072" y="2256"/>
            <a:chExt cx="1351" cy="1210"/>
          </a:xfrm>
        </p:grpSpPr>
        <p:pic>
          <p:nvPicPr>
            <p:cNvPr id="42" name="Picture 1070" descr="Gehirn von schräg oben Kopie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1"/>
            <a:stretch>
              <a:fillRect/>
            </a:stretch>
          </p:blipFill>
          <p:spPr bwMode="auto">
            <a:xfrm>
              <a:off x="3120" y="2256"/>
              <a:ext cx="1248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1055"/>
            <p:cNvSpPr>
              <a:spLocks noChangeArrowheads="1"/>
            </p:cNvSpPr>
            <p:nvPr/>
          </p:nvSpPr>
          <p:spPr bwMode="auto">
            <a:xfrm>
              <a:off x="3072" y="3216"/>
              <a:ext cx="135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2000"/>
                <a:t>mehrere Stunden</a:t>
              </a:r>
            </a:p>
          </p:txBody>
        </p:sp>
        <p:sp>
          <p:nvSpPr>
            <p:cNvPr id="44" name="Oval 1062"/>
            <p:cNvSpPr>
              <a:spLocks noChangeArrowheads="1"/>
            </p:cNvSpPr>
            <p:nvPr/>
          </p:nvSpPr>
          <p:spPr bwMode="auto">
            <a:xfrm>
              <a:off x="3504" y="2448"/>
              <a:ext cx="437" cy="443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5" name="Oval 1063"/>
            <p:cNvSpPr>
              <a:spLocks noChangeArrowheads="1"/>
            </p:cNvSpPr>
            <p:nvPr/>
          </p:nvSpPr>
          <p:spPr bwMode="auto">
            <a:xfrm>
              <a:off x="3567" y="2546"/>
              <a:ext cx="273" cy="2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pSp>
        <p:nvGrpSpPr>
          <p:cNvPr id="46" name="Group 1075"/>
          <p:cNvGrpSpPr>
            <a:grpSpLocks/>
          </p:cNvGrpSpPr>
          <p:nvPr/>
        </p:nvGrpSpPr>
        <p:grpSpPr bwMode="auto">
          <a:xfrm>
            <a:off x="8400690" y="4313417"/>
            <a:ext cx="1981200" cy="2168525"/>
            <a:chOff x="4368" y="2724"/>
            <a:chExt cx="1248" cy="1366"/>
          </a:xfrm>
        </p:grpSpPr>
        <p:pic>
          <p:nvPicPr>
            <p:cNvPr id="47" name="Picture 1071" descr="Gehirn von schräg oben Kopie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41"/>
            <a:stretch>
              <a:fillRect/>
            </a:stretch>
          </p:blipFill>
          <p:spPr bwMode="auto">
            <a:xfrm>
              <a:off x="4368" y="2724"/>
              <a:ext cx="1248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Oval 1064"/>
            <p:cNvSpPr>
              <a:spLocks noChangeArrowheads="1"/>
            </p:cNvSpPr>
            <p:nvPr/>
          </p:nvSpPr>
          <p:spPr bwMode="auto">
            <a:xfrm>
              <a:off x="4752" y="2928"/>
              <a:ext cx="382" cy="39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9" name="Rectangle 1072"/>
            <p:cNvSpPr>
              <a:spLocks noChangeArrowheads="1"/>
            </p:cNvSpPr>
            <p:nvPr/>
          </p:nvSpPr>
          <p:spPr bwMode="auto">
            <a:xfrm>
              <a:off x="4703" y="3840"/>
              <a:ext cx="48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2000"/>
                <a:t>Tage</a:t>
              </a:r>
            </a:p>
          </p:txBody>
        </p:sp>
      </p:grpSp>
      <p:sp>
        <p:nvSpPr>
          <p:cNvPr id="50" name="Text Box 1077"/>
          <p:cNvSpPr txBox="1">
            <a:spLocks noChangeArrowheads="1"/>
          </p:cNvSpPr>
          <p:nvPr/>
        </p:nvSpPr>
        <p:spPr bwMode="auto">
          <a:xfrm>
            <a:off x="3889015" y="6124755"/>
            <a:ext cx="286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/>
              <a:t>Individueller Verlauf</a:t>
            </a:r>
          </a:p>
        </p:txBody>
      </p:sp>
    </p:spTree>
    <p:extLst>
      <p:ext uri="{BB962C8B-B14F-4D97-AF65-F5344CB8AC3E}">
        <p14:creationId xmlns:p14="http://schemas.microsoft.com/office/powerpoint/2010/main" val="1652963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utoUpdateAnimBg="0"/>
    </p:bldLst>
  </p:timing>
</p:sld>
</file>

<file path=ppt/theme/theme1.xml><?xml version="1.0" encoding="utf-8"?>
<a:theme xmlns:a="http://schemas.openxmlformats.org/drawingml/2006/main" name="ASKLEPIOS 2022">
  <a:themeElements>
    <a:clrScheme name="ASKLEPIOS">
      <a:dk1>
        <a:srgbClr val="007377"/>
      </a:dk1>
      <a:lt1>
        <a:srgbClr val="FFFFFF"/>
      </a:lt1>
      <a:dk2>
        <a:srgbClr val="000000"/>
      </a:dk2>
      <a:lt2>
        <a:srgbClr val="BB16A3"/>
      </a:lt2>
      <a:accent1>
        <a:srgbClr val="254A5D"/>
      </a:accent1>
      <a:accent2>
        <a:srgbClr val="6558B1"/>
      </a:accent2>
      <a:accent3>
        <a:srgbClr val="BB16A3"/>
      </a:accent3>
      <a:accent4>
        <a:srgbClr val="FFB81C"/>
      </a:accent4>
      <a:accent5>
        <a:srgbClr val="64EB9B"/>
      </a:accent5>
      <a:accent6>
        <a:srgbClr val="FF417D"/>
      </a:accent6>
      <a:hlink>
        <a:srgbClr val="007377"/>
      </a:hlink>
      <a:folHlink>
        <a:srgbClr val="56B093"/>
      </a:folHlink>
    </a:clrScheme>
    <a:fontScheme name="Signify font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sz="2053" b="0" i="0" dirty="0">
            <a:latin typeface="Inter" panose="02000503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BC27B124-035A-4291-B75E-CB679775B5E4}" vid="{A10FC893-E1ED-4C9E-9DBF-42FEB1BFA0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PowerPoint-Vorlage-2022</Template>
  <TotalTime>0</TotalTime>
  <Words>689</Words>
  <Application>Microsoft Office PowerPoint</Application>
  <PresentationFormat>Breitbild</PresentationFormat>
  <Paragraphs>225</Paragraphs>
  <Slides>36</Slides>
  <Notes>6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Arial</vt:lpstr>
      <vt:lpstr>Inter SemiBold</vt:lpstr>
      <vt:lpstr>Calibri</vt:lpstr>
      <vt:lpstr>Inter</vt:lpstr>
      <vt:lpstr>Times New Roman</vt:lpstr>
      <vt:lpstr>Wingdings</vt:lpstr>
      <vt:lpstr>ASKLEPIOS 2022</vt:lpstr>
      <vt:lpstr>Clip</vt:lpstr>
      <vt:lpstr>HP Deskscan</vt:lpstr>
      <vt:lpstr>Moderne Schlaganfallbehandlung – Überblick und Neues</vt:lpstr>
      <vt:lpstr>Übersicht</vt:lpstr>
      <vt:lpstr>Neurologie</vt:lpstr>
      <vt:lpstr>01  Was ist ein Schlaganfall?  </vt:lpstr>
      <vt:lpstr>Was ist ein Schlaganfall?</vt:lpstr>
      <vt:lpstr>Was ist ein Schlaganfall?</vt:lpstr>
      <vt:lpstr>Was ist ein Schlaganfall?</vt:lpstr>
      <vt:lpstr>Was ist ein Schlaganfall?</vt:lpstr>
      <vt:lpstr>Warum ist ein Schlaganfall ein Notfall?</vt:lpstr>
      <vt:lpstr>Warum ist ein Schlaganfall ein Notfall?</vt:lpstr>
      <vt:lpstr>02  Wie erfolgen Diagnose und Behandlung?</vt:lpstr>
      <vt:lpstr>Gefäßverschluss im Gehirn: was tun?</vt:lpstr>
      <vt:lpstr>Thrombolyse wirkt</vt:lpstr>
      <vt:lpstr>„Zeit ist Gehirn“</vt:lpstr>
      <vt:lpstr>Wie erkenne ich einen Schlaganfall?</vt:lpstr>
      <vt:lpstr>Zeichen eines Schlaganfalls</vt:lpstr>
      <vt:lpstr>Wie erkenne ich einen Schlaganfall?</vt:lpstr>
      <vt:lpstr>FAST-Test</vt:lpstr>
      <vt:lpstr>Akute Rettungskette</vt:lpstr>
      <vt:lpstr>03  Wie kann ich einem Schlaganfall vorbeugen?</vt:lpstr>
      <vt:lpstr>Risikofaktoren für einen Schlaganfall</vt:lpstr>
      <vt:lpstr>Häufigkeit von Risikofaktoren</vt:lpstr>
      <vt:lpstr>Was kann ich für mich tun?</vt:lpstr>
      <vt:lpstr>04  Wie erfolgt die Akutbehandlung?</vt:lpstr>
      <vt:lpstr>Akutbehandlung: MRT</vt:lpstr>
      <vt:lpstr>MRT</vt:lpstr>
      <vt:lpstr>Computertomographie</vt:lpstr>
      <vt:lpstr>Was ist eine Stroke Unit?</vt:lpstr>
      <vt:lpstr>Lysebehandlung</vt:lpstr>
      <vt:lpstr>Thrombektomie</vt:lpstr>
      <vt:lpstr>Thrombektomie</vt:lpstr>
      <vt:lpstr>Thrombektomie</vt:lpstr>
      <vt:lpstr>05  Zusammenfassung und Diskussion</vt:lpstr>
      <vt:lpstr>Zusammenfassung</vt:lpstr>
      <vt:lpstr>Fragen / Diskussion</vt:lpstr>
      <vt:lpstr>PowerPoint-Präsentation</vt:lpstr>
    </vt:vector>
  </TitlesOfParts>
  <Manager/>
  <Company>Asklepios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mit bis zu drei Zeilen und  ein oder zwei Farben</dc:title>
  <dc:subject/>
  <dc:creator>Hebun Erdur</dc:creator>
  <cp:keywords/>
  <dc:description/>
  <cp:lastModifiedBy>Manuela Steyer</cp:lastModifiedBy>
  <cp:revision>111</cp:revision>
  <dcterms:created xsi:type="dcterms:W3CDTF">2022-05-16T14:53:46Z</dcterms:created>
  <dcterms:modified xsi:type="dcterms:W3CDTF">2023-09-24T22:42:36Z</dcterms:modified>
  <cp:category/>
</cp:coreProperties>
</file>